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7" r:id="rId1"/>
  </p:sldMasterIdLst>
  <p:notesMasterIdLst>
    <p:notesMasterId r:id="rId30"/>
  </p:notesMasterIdLst>
  <p:sldIdLst>
    <p:sldId id="256" r:id="rId2"/>
    <p:sldId id="257" r:id="rId3"/>
    <p:sldId id="263" r:id="rId4"/>
    <p:sldId id="258" r:id="rId5"/>
    <p:sldId id="259" r:id="rId6"/>
    <p:sldId id="260" r:id="rId7"/>
    <p:sldId id="261" r:id="rId8"/>
    <p:sldId id="279" r:id="rId9"/>
    <p:sldId id="281" r:id="rId10"/>
    <p:sldId id="262" r:id="rId11"/>
    <p:sldId id="280" r:id="rId12"/>
    <p:sldId id="282" r:id="rId13"/>
    <p:sldId id="283" r:id="rId14"/>
    <p:sldId id="285"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84" r:id="rId28"/>
    <p:sldId id="276" r:id="rId29"/>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19AC8"/>
    <a:srgbClr val="E755B9"/>
    <a:srgbClr val="A30C22"/>
    <a:srgbClr val="FF803F"/>
    <a:srgbClr val="C41323"/>
    <a:srgbClr val="F1896F"/>
    <a:srgbClr val="DE7E67"/>
    <a:srgbClr val="549E62"/>
    <a:srgbClr val="B2249F"/>
    <a:srgbClr val="5CD9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3469"/>
  </p:normalViewPr>
  <p:slideViewPr>
    <p:cSldViewPr snapToGrid="0" snapToObjects="1">
      <p:cViewPr varScale="1">
        <p:scale>
          <a:sx n="115" d="100"/>
          <a:sy n="115" d="100"/>
        </p:scale>
        <p:origin x="456"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A3EA4-BA1B-4523-BA80-9085E6914C1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22DD9B6-3F3A-4346-9E07-89E8278DE2BA}">
      <dgm:prSet/>
      <dgm:spPr>
        <a:solidFill>
          <a:srgbClr val="819AC8"/>
        </a:solidFill>
      </dgm:spPr>
      <dgm:t>
        <a:bodyPr/>
        <a:lstStyle/>
        <a:p>
          <a:r>
            <a:rPr lang="nb-NO" dirty="0"/>
            <a:t>Barnehaven drives etter lov om barnehager med forskrifter. Årsplanen med progresjonsplan gir informasjon om de overordnede målene i barnehageloven og barnehavens tiltak for å nå disse.</a:t>
          </a:r>
          <a:endParaRPr lang="en-US" dirty="0"/>
        </a:p>
      </dgm:t>
    </dgm:pt>
    <dgm:pt modelId="{76F9A685-121A-4EB7-9638-A2A8F704745A}" type="parTrans" cxnId="{D88B0120-FC83-48D1-924C-A12632199A08}">
      <dgm:prSet/>
      <dgm:spPr/>
      <dgm:t>
        <a:bodyPr/>
        <a:lstStyle/>
        <a:p>
          <a:endParaRPr lang="en-US"/>
        </a:p>
      </dgm:t>
    </dgm:pt>
    <dgm:pt modelId="{4D3AF1FB-87DA-4D04-BBC6-FB24C97FEF12}" type="sibTrans" cxnId="{D88B0120-FC83-48D1-924C-A12632199A08}">
      <dgm:prSet/>
      <dgm:spPr/>
      <dgm:t>
        <a:bodyPr/>
        <a:lstStyle/>
        <a:p>
          <a:endParaRPr lang="en-US"/>
        </a:p>
      </dgm:t>
    </dgm:pt>
    <dgm:pt modelId="{FDBDE48E-8345-45F2-BE01-CC8B68995C8F}">
      <dgm:prSet/>
      <dgm:spPr>
        <a:solidFill>
          <a:srgbClr val="819AC8"/>
        </a:solidFill>
      </dgm:spPr>
      <dgm:t>
        <a:bodyPr/>
        <a:lstStyle/>
        <a:p>
          <a:r>
            <a:rPr lang="nb-NO" dirty="0"/>
            <a:t>Ansatte i barnehaven skal benytte årsplanen med progresjonsplan som et arbeidsdokument. Barnehaven utarbeider detaljerte planer som beskriver hvordan vi konkret arbeider med tiltakene som er fastsatt i årsplanen.</a:t>
          </a:r>
          <a:endParaRPr lang="en-US" dirty="0"/>
        </a:p>
      </dgm:t>
    </dgm:pt>
    <dgm:pt modelId="{73B8D7E9-CA81-424A-BC4B-062656978853}" type="parTrans" cxnId="{AC4A80E0-6453-4D8C-8847-6E9078344EDC}">
      <dgm:prSet/>
      <dgm:spPr/>
      <dgm:t>
        <a:bodyPr/>
        <a:lstStyle/>
        <a:p>
          <a:endParaRPr lang="en-US"/>
        </a:p>
      </dgm:t>
    </dgm:pt>
    <dgm:pt modelId="{7D2BD0A2-9776-4E04-A6B7-7223D40C8C13}" type="sibTrans" cxnId="{AC4A80E0-6453-4D8C-8847-6E9078344EDC}">
      <dgm:prSet/>
      <dgm:spPr/>
      <dgm:t>
        <a:bodyPr/>
        <a:lstStyle/>
        <a:p>
          <a:endParaRPr lang="en-US"/>
        </a:p>
      </dgm:t>
    </dgm:pt>
    <dgm:pt modelId="{161520AC-F895-47C6-A19D-637FEEF5A69C}">
      <dgm:prSet/>
      <dgm:spPr>
        <a:solidFill>
          <a:srgbClr val="819AC8"/>
        </a:solidFill>
      </dgm:spPr>
      <dgm:t>
        <a:bodyPr/>
        <a:lstStyle/>
        <a:p>
          <a:r>
            <a:rPr lang="nb-NO" dirty="0"/>
            <a:t>Foreldre skal gjennom planene få et godt innblikk i barnehavens arbeid, og kunne se en klar sammenheng mellom de konkrete aktivitetene i barnehaven og de overordnede målene.</a:t>
          </a:r>
          <a:endParaRPr lang="en-US" dirty="0"/>
        </a:p>
      </dgm:t>
    </dgm:pt>
    <dgm:pt modelId="{E637CA1D-E661-45EA-B5AE-C7EF67B1C115}" type="parTrans" cxnId="{D474FEAF-2C7A-47FD-96D3-C3996415EBD7}">
      <dgm:prSet/>
      <dgm:spPr/>
      <dgm:t>
        <a:bodyPr/>
        <a:lstStyle/>
        <a:p>
          <a:endParaRPr lang="en-US"/>
        </a:p>
      </dgm:t>
    </dgm:pt>
    <dgm:pt modelId="{C1834E79-1F1B-4B77-99C2-C9C3D941F2A6}" type="sibTrans" cxnId="{D474FEAF-2C7A-47FD-96D3-C3996415EBD7}">
      <dgm:prSet/>
      <dgm:spPr/>
      <dgm:t>
        <a:bodyPr/>
        <a:lstStyle/>
        <a:p>
          <a:endParaRPr lang="en-US"/>
        </a:p>
      </dgm:t>
    </dgm:pt>
    <dgm:pt modelId="{6AE8AAF4-3C0A-4BCD-BE2A-00108AB3EEB1}">
      <dgm:prSet/>
      <dgm:spPr>
        <a:solidFill>
          <a:srgbClr val="819AC8"/>
        </a:solidFill>
      </dgm:spPr>
      <dgm:t>
        <a:bodyPr/>
        <a:lstStyle/>
        <a:p>
          <a:r>
            <a:rPr lang="nb-NO" dirty="0"/>
            <a:t>Barnehavens styrer har det faglige ansvaret for utarbeidelse av årsplan med progresjonsplan i samarbeid med ansatte og foreldre.</a:t>
          </a:r>
          <a:endParaRPr lang="en-US" dirty="0"/>
        </a:p>
      </dgm:t>
    </dgm:pt>
    <dgm:pt modelId="{BE54A21D-BBC2-4E4D-B872-9AE5E884A754}" type="parTrans" cxnId="{5096539F-D51B-4815-AF46-5AC02AFF5141}">
      <dgm:prSet/>
      <dgm:spPr/>
      <dgm:t>
        <a:bodyPr/>
        <a:lstStyle/>
        <a:p>
          <a:endParaRPr lang="en-US"/>
        </a:p>
      </dgm:t>
    </dgm:pt>
    <dgm:pt modelId="{DB7C012C-21E6-4606-9564-EF8DDCC1FDAD}" type="sibTrans" cxnId="{5096539F-D51B-4815-AF46-5AC02AFF5141}">
      <dgm:prSet/>
      <dgm:spPr/>
      <dgm:t>
        <a:bodyPr/>
        <a:lstStyle/>
        <a:p>
          <a:endParaRPr lang="en-US"/>
        </a:p>
      </dgm:t>
    </dgm:pt>
    <dgm:pt modelId="{D6691143-AAA5-40FD-A126-D73BC5C2BA77}">
      <dgm:prSet/>
      <dgm:spPr>
        <a:solidFill>
          <a:srgbClr val="819AC8"/>
        </a:solidFill>
      </dgm:spPr>
      <dgm:t>
        <a:bodyPr/>
        <a:lstStyle/>
        <a:p>
          <a:r>
            <a:rPr lang="nb-NO" dirty="0"/>
            <a:t>Årsplanen fastsettes av barnehavens samarbeidsutvalg.</a:t>
          </a:r>
          <a:endParaRPr lang="en-US" dirty="0"/>
        </a:p>
      </dgm:t>
    </dgm:pt>
    <dgm:pt modelId="{16BA7D69-3DB1-4B08-9947-654BA5096119}" type="parTrans" cxnId="{5E68C197-470D-4F10-A3EA-E16024925245}">
      <dgm:prSet/>
      <dgm:spPr/>
      <dgm:t>
        <a:bodyPr/>
        <a:lstStyle/>
        <a:p>
          <a:endParaRPr lang="en-US"/>
        </a:p>
      </dgm:t>
    </dgm:pt>
    <dgm:pt modelId="{E919C747-6FB4-4D7B-BD82-6517DD4A53C9}" type="sibTrans" cxnId="{5E68C197-470D-4F10-A3EA-E16024925245}">
      <dgm:prSet/>
      <dgm:spPr/>
      <dgm:t>
        <a:bodyPr/>
        <a:lstStyle/>
        <a:p>
          <a:endParaRPr lang="en-US"/>
        </a:p>
      </dgm:t>
    </dgm:pt>
    <dgm:pt modelId="{CD92CE61-B846-314B-BAB6-62BA749138FB}" type="pres">
      <dgm:prSet presAssocID="{0C7A3EA4-BA1B-4523-BA80-9085E6914C1C}" presName="diagram" presStyleCnt="0">
        <dgm:presLayoutVars>
          <dgm:dir/>
          <dgm:resizeHandles val="exact"/>
        </dgm:presLayoutVars>
      </dgm:prSet>
      <dgm:spPr/>
    </dgm:pt>
    <dgm:pt modelId="{59FCBFEF-D57C-2D44-A5BA-491790DF4402}" type="pres">
      <dgm:prSet presAssocID="{522DD9B6-3F3A-4346-9E07-89E8278DE2BA}" presName="node" presStyleLbl="node1" presStyleIdx="0" presStyleCnt="5">
        <dgm:presLayoutVars>
          <dgm:bulletEnabled val="1"/>
        </dgm:presLayoutVars>
      </dgm:prSet>
      <dgm:spPr/>
    </dgm:pt>
    <dgm:pt modelId="{4AEDC99D-8E6F-E54E-A260-0E365EE77648}" type="pres">
      <dgm:prSet presAssocID="{4D3AF1FB-87DA-4D04-BBC6-FB24C97FEF12}" presName="sibTrans" presStyleCnt="0"/>
      <dgm:spPr/>
    </dgm:pt>
    <dgm:pt modelId="{E856B949-0961-014B-9271-7E1E44C6BD86}" type="pres">
      <dgm:prSet presAssocID="{FDBDE48E-8345-45F2-BE01-CC8B68995C8F}" presName="node" presStyleLbl="node1" presStyleIdx="1" presStyleCnt="5">
        <dgm:presLayoutVars>
          <dgm:bulletEnabled val="1"/>
        </dgm:presLayoutVars>
      </dgm:prSet>
      <dgm:spPr/>
    </dgm:pt>
    <dgm:pt modelId="{D914D3CE-026B-F240-BC34-EEE560D2125D}" type="pres">
      <dgm:prSet presAssocID="{7D2BD0A2-9776-4E04-A6B7-7223D40C8C13}" presName="sibTrans" presStyleCnt="0"/>
      <dgm:spPr/>
    </dgm:pt>
    <dgm:pt modelId="{37902559-BD69-C341-BC94-FF4DE112AF21}" type="pres">
      <dgm:prSet presAssocID="{161520AC-F895-47C6-A19D-637FEEF5A69C}" presName="node" presStyleLbl="node1" presStyleIdx="2" presStyleCnt="5">
        <dgm:presLayoutVars>
          <dgm:bulletEnabled val="1"/>
        </dgm:presLayoutVars>
      </dgm:prSet>
      <dgm:spPr/>
    </dgm:pt>
    <dgm:pt modelId="{07450882-E88E-314C-BDBA-6C6E83591739}" type="pres">
      <dgm:prSet presAssocID="{C1834E79-1F1B-4B77-99C2-C9C3D941F2A6}" presName="sibTrans" presStyleCnt="0"/>
      <dgm:spPr/>
    </dgm:pt>
    <dgm:pt modelId="{80B57D8B-3D9A-F54E-A99F-2DA45AEBD822}" type="pres">
      <dgm:prSet presAssocID="{6AE8AAF4-3C0A-4BCD-BE2A-00108AB3EEB1}" presName="node" presStyleLbl="node1" presStyleIdx="3" presStyleCnt="5">
        <dgm:presLayoutVars>
          <dgm:bulletEnabled val="1"/>
        </dgm:presLayoutVars>
      </dgm:prSet>
      <dgm:spPr/>
    </dgm:pt>
    <dgm:pt modelId="{A791824A-71C6-DA43-BBA6-01144680E0A3}" type="pres">
      <dgm:prSet presAssocID="{DB7C012C-21E6-4606-9564-EF8DDCC1FDAD}" presName="sibTrans" presStyleCnt="0"/>
      <dgm:spPr/>
    </dgm:pt>
    <dgm:pt modelId="{B47333B8-ECB9-D04C-AE26-68720F0BABA4}" type="pres">
      <dgm:prSet presAssocID="{D6691143-AAA5-40FD-A126-D73BC5C2BA77}" presName="node" presStyleLbl="node1" presStyleIdx="4" presStyleCnt="5">
        <dgm:presLayoutVars>
          <dgm:bulletEnabled val="1"/>
        </dgm:presLayoutVars>
      </dgm:prSet>
      <dgm:spPr/>
    </dgm:pt>
  </dgm:ptLst>
  <dgm:cxnLst>
    <dgm:cxn modelId="{D88B0120-FC83-48D1-924C-A12632199A08}" srcId="{0C7A3EA4-BA1B-4523-BA80-9085E6914C1C}" destId="{522DD9B6-3F3A-4346-9E07-89E8278DE2BA}" srcOrd="0" destOrd="0" parTransId="{76F9A685-121A-4EB7-9638-A2A8F704745A}" sibTransId="{4D3AF1FB-87DA-4D04-BBC6-FB24C97FEF12}"/>
    <dgm:cxn modelId="{9603152E-8A40-254E-8B5D-8F1E4CB19C67}" type="presOf" srcId="{161520AC-F895-47C6-A19D-637FEEF5A69C}" destId="{37902559-BD69-C341-BC94-FF4DE112AF21}" srcOrd="0" destOrd="0" presId="urn:microsoft.com/office/officeart/2005/8/layout/default"/>
    <dgm:cxn modelId="{3445CB3E-6773-D44F-8621-725B347840B8}" type="presOf" srcId="{D6691143-AAA5-40FD-A126-D73BC5C2BA77}" destId="{B47333B8-ECB9-D04C-AE26-68720F0BABA4}" srcOrd="0" destOrd="0" presId="urn:microsoft.com/office/officeart/2005/8/layout/default"/>
    <dgm:cxn modelId="{46133460-C37B-254B-976D-EEEB86F0D599}" type="presOf" srcId="{0C7A3EA4-BA1B-4523-BA80-9085E6914C1C}" destId="{CD92CE61-B846-314B-BAB6-62BA749138FB}" srcOrd="0" destOrd="0" presId="urn:microsoft.com/office/officeart/2005/8/layout/default"/>
    <dgm:cxn modelId="{2603CE68-6EA9-F647-9691-C0643305D063}" type="presOf" srcId="{6AE8AAF4-3C0A-4BCD-BE2A-00108AB3EEB1}" destId="{80B57D8B-3D9A-F54E-A99F-2DA45AEBD822}" srcOrd="0" destOrd="0" presId="urn:microsoft.com/office/officeart/2005/8/layout/default"/>
    <dgm:cxn modelId="{50DFD66C-028F-1E4C-A5D3-1F65F00AEF87}" type="presOf" srcId="{522DD9B6-3F3A-4346-9E07-89E8278DE2BA}" destId="{59FCBFEF-D57C-2D44-A5BA-491790DF4402}" srcOrd="0" destOrd="0" presId="urn:microsoft.com/office/officeart/2005/8/layout/default"/>
    <dgm:cxn modelId="{5E68C197-470D-4F10-A3EA-E16024925245}" srcId="{0C7A3EA4-BA1B-4523-BA80-9085E6914C1C}" destId="{D6691143-AAA5-40FD-A126-D73BC5C2BA77}" srcOrd="4" destOrd="0" parTransId="{16BA7D69-3DB1-4B08-9947-654BA5096119}" sibTransId="{E919C747-6FB4-4D7B-BD82-6517DD4A53C9}"/>
    <dgm:cxn modelId="{5096539F-D51B-4815-AF46-5AC02AFF5141}" srcId="{0C7A3EA4-BA1B-4523-BA80-9085E6914C1C}" destId="{6AE8AAF4-3C0A-4BCD-BE2A-00108AB3EEB1}" srcOrd="3" destOrd="0" parTransId="{BE54A21D-BBC2-4E4D-B872-9AE5E884A754}" sibTransId="{DB7C012C-21E6-4606-9564-EF8DDCC1FDAD}"/>
    <dgm:cxn modelId="{D474FEAF-2C7A-47FD-96D3-C3996415EBD7}" srcId="{0C7A3EA4-BA1B-4523-BA80-9085E6914C1C}" destId="{161520AC-F895-47C6-A19D-637FEEF5A69C}" srcOrd="2" destOrd="0" parTransId="{E637CA1D-E661-45EA-B5AE-C7EF67B1C115}" sibTransId="{C1834E79-1F1B-4B77-99C2-C9C3D941F2A6}"/>
    <dgm:cxn modelId="{D465E0CC-DE3F-8042-A064-3C447259CD44}" type="presOf" srcId="{FDBDE48E-8345-45F2-BE01-CC8B68995C8F}" destId="{E856B949-0961-014B-9271-7E1E44C6BD86}" srcOrd="0" destOrd="0" presId="urn:microsoft.com/office/officeart/2005/8/layout/default"/>
    <dgm:cxn modelId="{AC4A80E0-6453-4D8C-8847-6E9078344EDC}" srcId="{0C7A3EA4-BA1B-4523-BA80-9085E6914C1C}" destId="{FDBDE48E-8345-45F2-BE01-CC8B68995C8F}" srcOrd="1" destOrd="0" parTransId="{73B8D7E9-CA81-424A-BC4B-062656978853}" sibTransId="{7D2BD0A2-9776-4E04-A6B7-7223D40C8C13}"/>
    <dgm:cxn modelId="{7F1F6DCF-C026-044E-ADDC-1D36CA110EA3}" type="presParOf" srcId="{CD92CE61-B846-314B-BAB6-62BA749138FB}" destId="{59FCBFEF-D57C-2D44-A5BA-491790DF4402}" srcOrd="0" destOrd="0" presId="urn:microsoft.com/office/officeart/2005/8/layout/default"/>
    <dgm:cxn modelId="{587BFAB0-5A4D-4248-8F05-E7B78BFCF3A5}" type="presParOf" srcId="{CD92CE61-B846-314B-BAB6-62BA749138FB}" destId="{4AEDC99D-8E6F-E54E-A260-0E365EE77648}" srcOrd="1" destOrd="0" presId="urn:microsoft.com/office/officeart/2005/8/layout/default"/>
    <dgm:cxn modelId="{0E5F11E2-4DE5-3E4B-8DD1-D53DD34EB479}" type="presParOf" srcId="{CD92CE61-B846-314B-BAB6-62BA749138FB}" destId="{E856B949-0961-014B-9271-7E1E44C6BD86}" srcOrd="2" destOrd="0" presId="urn:microsoft.com/office/officeart/2005/8/layout/default"/>
    <dgm:cxn modelId="{675D66F7-AFD6-B04D-8281-FEB6C220A70C}" type="presParOf" srcId="{CD92CE61-B846-314B-BAB6-62BA749138FB}" destId="{D914D3CE-026B-F240-BC34-EEE560D2125D}" srcOrd="3" destOrd="0" presId="urn:microsoft.com/office/officeart/2005/8/layout/default"/>
    <dgm:cxn modelId="{306A7570-3565-5345-A93C-DBB27944B528}" type="presParOf" srcId="{CD92CE61-B846-314B-BAB6-62BA749138FB}" destId="{37902559-BD69-C341-BC94-FF4DE112AF21}" srcOrd="4" destOrd="0" presId="urn:microsoft.com/office/officeart/2005/8/layout/default"/>
    <dgm:cxn modelId="{42193F83-CB97-9A47-BE85-DA4ECF318AAB}" type="presParOf" srcId="{CD92CE61-B846-314B-BAB6-62BA749138FB}" destId="{07450882-E88E-314C-BDBA-6C6E83591739}" srcOrd="5" destOrd="0" presId="urn:microsoft.com/office/officeart/2005/8/layout/default"/>
    <dgm:cxn modelId="{C4079BCF-90BE-FA4B-B77B-9762DA773D09}" type="presParOf" srcId="{CD92CE61-B846-314B-BAB6-62BA749138FB}" destId="{80B57D8B-3D9A-F54E-A99F-2DA45AEBD822}" srcOrd="6" destOrd="0" presId="urn:microsoft.com/office/officeart/2005/8/layout/default"/>
    <dgm:cxn modelId="{BE197CB3-5EA0-C148-8AFE-6C68984559B9}" type="presParOf" srcId="{CD92CE61-B846-314B-BAB6-62BA749138FB}" destId="{A791824A-71C6-DA43-BBA6-01144680E0A3}" srcOrd="7" destOrd="0" presId="urn:microsoft.com/office/officeart/2005/8/layout/default"/>
    <dgm:cxn modelId="{A5B26A62-8EF9-8141-B52E-CBE958D582D3}" type="presParOf" srcId="{CD92CE61-B846-314B-BAB6-62BA749138FB}" destId="{B47333B8-ECB9-D04C-AE26-68720F0BABA4}"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CBFEF-D57C-2D44-A5BA-491790DF4402}">
      <dsp:nvSpPr>
        <dsp:cNvPr id="0" name=""/>
        <dsp:cNvSpPr/>
      </dsp:nvSpPr>
      <dsp:spPr>
        <a:xfrm>
          <a:off x="24050" y="353"/>
          <a:ext cx="2390030" cy="1434018"/>
        </a:xfrm>
        <a:prstGeom prst="rect">
          <a:avLst/>
        </a:prstGeom>
        <a:solidFill>
          <a:srgbClr val="819A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Barnehaven drives etter lov om barnehager med forskrifter. Årsplanen med progresjonsplan gir informasjon om de overordnede målene i barnehageloven og barnehavens tiltak for å nå disse.</a:t>
          </a:r>
          <a:endParaRPr lang="en-US" sz="1300" kern="1200" dirty="0"/>
        </a:p>
      </dsp:txBody>
      <dsp:txXfrm>
        <a:off x="24050" y="353"/>
        <a:ext cx="2390030" cy="1434018"/>
      </dsp:txXfrm>
    </dsp:sp>
    <dsp:sp modelId="{E856B949-0961-014B-9271-7E1E44C6BD86}">
      <dsp:nvSpPr>
        <dsp:cNvPr id="0" name=""/>
        <dsp:cNvSpPr/>
      </dsp:nvSpPr>
      <dsp:spPr>
        <a:xfrm>
          <a:off x="2653084" y="353"/>
          <a:ext cx="2390030" cy="1434018"/>
        </a:xfrm>
        <a:prstGeom prst="rect">
          <a:avLst/>
        </a:prstGeom>
        <a:solidFill>
          <a:srgbClr val="819A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Ansatte i barnehaven skal benytte årsplanen med progresjonsplan som et arbeidsdokument. Barnehaven utarbeider detaljerte planer som beskriver hvordan vi konkret arbeider med tiltakene som er fastsatt i årsplanen.</a:t>
          </a:r>
          <a:endParaRPr lang="en-US" sz="1300" kern="1200" dirty="0"/>
        </a:p>
      </dsp:txBody>
      <dsp:txXfrm>
        <a:off x="2653084" y="353"/>
        <a:ext cx="2390030" cy="1434018"/>
      </dsp:txXfrm>
    </dsp:sp>
    <dsp:sp modelId="{37902559-BD69-C341-BC94-FF4DE112AF21}">
      <dsp:nvSpPr>
        <dsp:cNvPr id="0" name=""/>
        <dsp:cNvSpPr/>
      </dsp:nvSpPr>
      <dsp:spPr>
        <a:xfrm>
          <a:off x="5282118" y="353"/>
          <a:ext cx="2390030" cy="1434018"/>
        </a:xfrm>
        <a:prstGeom prst="rect">
          <a:avLst/>
        </a:prstGeom>
        <a:solidFill>
          <a:srgbClr val="819A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Foreldre skal gjennom planene få et godt innblikk i barnehavens arbeid, og kunne se en klar sammenheng mellom de konkrete aktivitetene i barnehaven og de overordnede målene.</a:t>
          </a:r>
          <a:endParaRPr lang="en-US" sz="1300" kern="1200" dirty="0"/>
        </a:p>
      </dsp:txBody>
      <dsp:txXfrm>
        <a:off x="5282118" y="353"/>
        <a:ext cx="2390030" cy="1434018"/>
      </dsp:txXfrm>
    </dsp:sp>
    <dsp:sp modelId="{80B57D8B-3D9A-F54E-A99F-2DA45AEBD822}">
      <dsp:nvSpPr>
        <dsp:cNvPr id="0" name=""/>
        <dsp:cNvSpPr/>
      </dsp:nvSpPr>
      <dsp:spPr>
        <a:xfrm>
          <a:off x="1338567" y="1673375"/>
          <a:ext cx="2390030" cy="1434018"/>
        </a:xfrm>
        <a:prstGeom prst="rect">
          <a:avLst/>
        </a:prstGeom>
        <a:solidFill>
          <a:srgbClr val="819A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Barnehavens styrer har det faglige ansvaret for utarbeidelse av årsplan med progresjonsplan i samarbeid med ansatte og foreldre.</a:t>
          </a:r>
          <a:endParaRPr lang="en-US" sz="1300" kern="1200" dirty="0"/>
        </a:p>
      </dsp:txBody>
      <dsp:txXfrm>
        <a:off x="1338567" y="1673375"/>
        <a:ext cx="2390030" cy="1434018"/>
      </dsp:txXfrm>
    </dsp:sp>
    <dsp:sp modelId="{B47333B8-ECB9-D04C-AE26-68720F0BABA4}">
      <dsp:nvSpPr>
        <dsp:cNvPr id="0" name=""/>
        <dsp:cNvSpPr/>
      </dsp:nvSpPr>
      <dsp:spPr>
        <a:xfrm>
          <a:off x="3967601" y="1673375"/>
          <a:ext cx="2390030" cy="1434018"/>
        </a:xfrm>
        <a:prstGeom prst="rect">
          <a:avLst/>
        </a:prstGeom>
        <a:solidFill>
          <a:srgbClr val="819A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Årsplanen fastsettes av barnehavens samarbeidsutvalg.</a:t>
          </a:r>
          <a:endParaRPr lang="en-US" sz="1300" kern="1200" dirty="0"/>
        </a:p>
      </dsp:txBody>
      <dsp:txXfrm>
        <a:off x="3967601" y="1673375"/>
        <a:ext cx="2390030" cy="1434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54D29A-6E70-4A4E-8727-F59D1E8EAB81}" type="datetimeFigureOut">
              <a:rPr lang="nb-NO" smtClean="0"/>
              <a:t>14.10.2025</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AAD01-6997-0943-9CA3-9A884741C541}" type="slidenum">
              <a:rPr lang="nb-NO" smtClean="0"/>
              <a:t>‹#›</a:t>
            </a:fld>
            <a:endParaRPr lang="nb-NO"/>
          </a:p>
        </p:txBody>
      </p:sp>
    </p:spTree>
    <p:extLst>
      <p:ext uri="{BB962C8B-B14F-4D97-AF65-F5344CB8AC3E}">
        <p14:creationId xmlns:p14="http://schemas.microsoft.com/office/powerpoint/2010/main" val="2819718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36AAD01-6997-0943-9CA3-9A884741C541}" type="slidenum">
              <a:rPr lang="nb-NO" smtClean="0"/>
              <a:t>6</a:t>
            </a:fld>
            <a:endParaRPr lang="nb-NO"/>
          </a:p>
        </p:txBody>
      </p:sp>
    </p:spTree>
    <p:extLst>
      <p:ext uri="{BB962C8B-B14F-4D97-AF65-F5344CB8AC3E}">
        <p14:creationId xmlns:p14="http://schemas.microsoft.com/office/powerpoint/2010/main" val="8415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A9ED9F-A8A9-A049-8508-46EFF850EAA3}"/>
              </a:ext>
            </a:extLst>
          </p:cNvPr>
          <p:cNvSpPr>
            <a:spLocks noGrp="1"/>
          </p:cNvSpPr>
          <p:nvPr>
            <p:ph type="ctrTitle"/>
          </p:nvPr>
        </p:nvSpPr>
        <p:spPr>
          <a:xfrm>
            <a:off x="1143000" y="1122363"/>
            <a:ext cx="6858000" cy="2387600"/>
          </a:xfrm>
        </p:spPr>
        <p:txBody>
          <a:bodyPr anchor="b"/>
          <a:lstStyle>
            <a:lvl1pPr algn="ctr">
              <a:defRPr sz="4500"/>
            </a:lvl1pPr>
          </a:lstStyle>
          <a:p>
            <a:r>
              <a:rPr lang="nb-NO"/>
              <a:t>Klikk for å redigere tittelstil</a:t>
            </a:r>
          </a:p>
        </p:txBody>
      </p:sp>
      <p:sp>
        <p:nvSpPr>
          <p:cNvPr id="3" name="Undertittel 2">
            <a:extLst>
              <a:ext uri="{FF2B5EF4-FFF2-40B4-BE49-F238E27FC236}">
                <a16:creationId xmlns:a16="http://schemas.microsoft.com/office/drawing/2014/main" id="{892E08D9-BE0D-AB47-B370-672F2DA544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a:extLst>
              <a:ext uri="{FF2B5EF4-FFF2-40B4-BE49-F238E27FC236}">
                <a16:creationId xmlns:a16="http://schemas.microsoft.com/office/drawing/2014/main" id="{4D6F412C-B279-D44E-90FA-1DF3D50F116F}"/>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2CF54CF6-2CDF-6747-86C3-21E91CB91EAE}"/>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BC04BB86-CC2D-014D-9F09-C009FA290741}"/>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852326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3A551A-4367-D24A-974B-B49F26393D7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FF43C24-48E7-9145-8B85-940D669AAAD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311695-CF06-FE4A-8559-E203BD41434B}"/>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86128770-C155-7040-80A0-1D7339CC14DA}"/>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249C41BD-AC48-B44A-B819-68C861FB0689}"/>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8943268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64DFD65-89CA-1B40-813D-02C5AD6CFBC7}"/>
              </a:ext>
            </a:extLst>
          </p:cNvPr>
          <p:cNvSpPr>
            <a:spLocks noGrp="1"/>
          </p:cNvSpPr>
          <p:nvPr>
            <p:ph type="title" orient="vert"/>
          </p:nvPr>
        </p:nvSpPr>
        <p:spPr>
          <a:xfrm>
            <a:off x="6543675" y="365125"/>
            <a:ext cx="1971675"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2BE5597-F6EF-9C46-9C80-A5209C9D696E}"/>
              </a:ext>
            </a:extLst>
          </p:cNvPr>
          <p:cNvSpPr>
            <a:spLocks noGrp="1"/>
          </p:cNvSpPr>
          <p:nvPr>
            <p:ph type="body" orient="vert" idx="1"/>
          </p:nvPr>
        </p:nvSpPr>
        <p:spPr>
          <a:xfrm>
            <a:off x="628650"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6EB7C25-F6BF-9D4A-877D-3E9D4677D312}"/>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4D749B22-9F7C-B245-9D3E-B4FB8E894827}"/>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C89FBE39-692F-DF4F-BE97-ED0D9F8D9221}"/>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7514267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nb-NO"/>
              <a:t>Klikk for å redigere tittelstil</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D1D110F-3F4E-48D9-B8AA-5D0E825AFDBA}" type="datetime1">
              <a:rPr lang="en-US" smtClean="0"/>
              <a:pPr/>
              <a:t>10/14/25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3599067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175AB1-5ABB-4346-A0EE-DA9FCE88C9B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01DB21-26FF-E846-B086-2CED6607973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19B51F7-489F-9D41-9582-4B0B267974D6}"/>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DC4F997D-590D-7849-8820-A1EB23082CB0}"/>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4D9BC064-A17E-4B43-8A8D-1A944C840959}"/>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02126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B9B47F-242B-1E43-8841-6F72124A1712}"/>
              </a:ext>
            </a:extLst>
          </p:cNvPr>
          <p:cNvSpPr>
            <a:spLocks noGrp="1"/>
          </p:cNvSpPr>
          <p:nvPr>
            <p:ph type="title"/>
          </p:nvPr>
        </p:nvSpPr>
        <p:spPr>
          <a:xfrm>
            <a:off x="623888" y="1709739"/>
            <a:ext cx="7886700" cy="2852737"/>
          </a:xfrm>
        </p:spPr>
        <p:txBody>
          <a:bodyPr anchor="b"/>
          <a:lstStyle>
            <a:lvl1pPr>
              <a:defRPr sz="4500"/>
            </a:lvl1pPr>
          </a:lstStyle>
          <a:p>
            <a:r>
              <a:rPr lang="nb-NO"/>
              <a:t>Klikk for å redigere tittelstil</a:t>
            </a:r>
          </a:p>
        </p:txBody>
      </p:sp>
      <p:sp>
        <p:nvSpPr>
          <p:cNvPr id="3" name="Plassholder for tekst 2">
            <a:extLst>
              <a:ext uri="{FF2B5EF4-FFF2-40B4-BE49-F238E27FC236}">
                <a16:creationId xmlns:a16="http://schemas.microsoft.com/office/drawing/2014/main" id="{09C36181-6D5F-D344-8658-52DCBF6C2B3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7A02E7C-0422-F24C-B9C0-F18A837D1A45}"/>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E98F71A8-ACBF-BD40-B90A-37B05A05B820}"/>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E3EB65A9-71E8-684F-A545-727078C11305}"/>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1405689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25954B-5C78-B14D-9886-7457267695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FBA7AAB-B30F-3F48-93FB-25A6930B2F73}"/>
              </a:ext>
            </a:extLst>
          </p:cNvPr>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FCAC6B2-6844-B249-82D2-96DF9F107FA6}"/>
              </a:ext>
            </a:extLst>
          </p:cNvPr>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ED30FB4-34F9-2541-A087-3207C8C79AF0}"/>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6" name="Plassholder for bunntekst 5">
            <a:extLst>
              <a:ext uri="{FF2B5EF4-FFF2-40B4-BE49-F238E27FC236}">
                <a16:creationId xmlns:a16="http://schemas.microsoft.com/office/drawing/2014/main" id="{9549D614-4EF5-944B-844D-CC05D63B3FC7}"/>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4136B8A6-35BE-D941-B26B-3E691BB906C9}"/>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77519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EEE68C-AB24-DE41-B56C-A4938F1A9BEC}"/>
              </a:ext>
            </a:extLst>
          </p:cNvPr>
          <p:cNvSpPr>
            <a:spLocks noGrp="1"/>
          </p:cNvSpPr>
          <p:nvPr>
            <p:ph type="title"/>
          </p:nvPr>
        </p:nvSpPr>
        <p:spPr>
          <a:xfrm>
            <a:off x="629841" y="365126"/>
            <a:ext cx="78867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1C391B1-512A-4040-84C5-BB5A4ED611B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A6C2E99-90C1-104F-95CA-F42940AF1F1B}"/>
              </a:ext>
            </a:extLst>
          </p:cNvPr>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6724DF3-DA85-C348-A84D-55F1499986A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4ECC0CF-6DC4-DD40-8587-6141BB809F26}"/>
              </a:ext>
            </a:extLst>
          </p:cNvPr>
          <p:cNvSpPr>
            <a:spLocks noGrp="1"/>
          </p:cNvSpPr>
          <p:nvPr>
            <p:ph sz="quarter" idx="4"/>
          </p:nvPr>
        </p:nvSpPr>
        <p:spPr>
          <a:xfrm>
            <a:off x="4629150"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1B73B51-80ED-5D4D-AAE7-7513668DC664}"/>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8" name="Plassholder for bunntekst 7">
            <a:extLst>
              <a:ext uri="{FF2B5EF4-FFF2-40B4-BE49-F238E27FC236}">
                <a16:creationId xmlns:a16="http://schemas.microsoft.com/office/drawing/2014/main" id="{7569B735-C08C-D44A-9C14-C4EA665F0F44}"/>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55612F8A-7810-BE4F-9563-8211DD413345}"/>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8155424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0C4534-5374-8847-AC7E-FBA437C324F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EF6534B-A72F-A34D-93BC-4B374198CD51}"/>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4" name="Plassholder for bunntekst 3">
            <a:extLst>
              <a:ext uri="{FF2B5EF4-FFF2-40B4-BE49-F238E27FC236}">
                <a16:creationId xmlns:a16="http://schemas.microsoft.com/office/drawing/2014/main" id="{74CE0F5D-092B-A944-A2D8-06B7E0A5211B}"/>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72F03AD4-D1AF-CA44-89B0-01D6D336843C}"/>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0405191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6286A12-815E-E54D-AF51-B457816C9AD3}"/>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3" name="Plassholder for bunntekst 2">
            <a:extLst>
              <a:ext uri="{FF2B5EF4-FFF2-40B4-BE49-F238E27FC236}">
                <a16:creationId xmlns:a16="http://schemas.microsoft.com/office/drawing/2014/main" id="{00999BA5-C2B8-8245-84BC-3BCF92292F6E}"/>
              </a:ext>
            </a:extLst>
          </p:cNvPr>
          <p:cNvSpPr>
            <a:spLocks noGrp="1"/>
          </p:cNvSpPr>
          <p:nvPr>
            <p:ph type="ftr" sz="quarter" idx="11"/>
          </p:nvPr>
        </p:nvSpPr>
        <p:spPr/>
        <p:txBody>
          <a:bodyPr/>
          <a:lstStyle/>
          <a:p>
            <a:endParaRPr lang="en-US"/>
          </a:p>
        </p:txBody>
      </p:sp>
      <p:sp>
        <p:nvSpPr>
          <p:cNvPr id="4" name="Plassholder for lysbildenummer 3">
            <a:extLst>
              <a:ext uri="{FF2B5EF4-FFF2-40B4-BE49-F238E27FC236}">
                <a16:creationId xmlns:a16="http://schemas.microsoft.com/office/drawing/2014/main" id="{CB175843-004C-A24F-B7CB-AC42F7427D82}"/>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72885905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2E0C2A-1764-904D-8941-87C61249951D}"/>
              </a:ext>
            </a:extLst>
          </p:cNvPr>
          <p:cNvSpPr>
            <a:spLocks noGrp="1"/>
          </p:cNvSpPr>
          <p:nvPr>
            <p:ph type="title"/>
          </p:nvPr>
        </p:nvSpPr>
        <p:spPr>
          <a:xfrm>
            <a:off x="629841" y="457200"/>
            <a:ext cx="2949178" cy="1600200"/>
          </a:xfrm>
        </p:spPr>
        <p:txBody>
          <a:bodyPr anchor="b"/>
          <a:lstStyle>
            <a:lvl1pPr>
              <a:defRPr sz="2400"/>
            </a:lvl1pPr>
          </a:lstStyle>
          <a:p>
            <a:r>
              <a:rPr lang="nb-NO"/>
              <a:t>Klikk for å redigere tittelstil</a:t>
            </a:r>
          </a:p>
        </p:txBody>
      </p:sp>
      <p:sp>
        <p:nvSpPr>
          <p:cNvPr id="3" name="Plassholder for innhold 2">
            <a:extLst>
              <a:ext uri="{FF2B5EF4-FFF2-40B4-BE49-F238E27FC236}">
                <a16:creationId xmlns:a16="http://schemas.microsoft.com/office/drawing/2014/main" id="{3A353D89-8053-734E-A5D5-769B2885C37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E495801-4AAB-D542-AD5D-F64CB1D513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DD20727-AC37-4949-BCC8-1B1F5E7281A2}"/>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6" name="Plassholder for bunntekst 5">
            <a:extLst>
              <a:ext uri="{FF2B5EF4-FFF2-40B4-BE49-F238E27FC236}">
                <a16:creationId xmlns:a16="http://schemas.microsoft.com/office/drawing/2014/main" id="{CBC20962-C797-194C-ABDE-FB5249BAF705}"/>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A9AA7B66-97B4-8147-A0F6-AF8E1ED3C399}"/>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4356304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E471B2-C97D-FC44-B401-A17CC7DC9B39}"/>
              </a:ext>
            </a:extLst>
          </p:cNvPr>
          <p:cNvSpPr>
            <a:spLocks noGrp="1"/>
          </p:cNvSpPr>
          <p:nvPr>
            <p:ph type="title"/>
          </p:nvPr>
        </p:nvSpPr>
        <p:spPr>
          <a:xfrm>
            <a:off x="629841" y="457200"/>
            <a:ext cx="2949178" cy="1600200"/>
          </a:xfrm>
        </p:spPr>
        <p:txBody>
          <a:bodyPr anchor="b"/>
          <a:lstStyle>
            <a:lvl1pPr>
              <a:defRPr sz="2400"/>
            </a:lvl1pPr>
          </a:lstStyle>
          <a:p>
            <a:r>
              <a:rPr lang="nb-NO"/>
              <a:t>Klikk for å redigere tittelstil</a:t>
            </a:r>
          </a:p>
        </p:txBody>
      </p:sp>
      <p:sp>
        <p:nvSpPr>
          <p:cNvPr id="3" name="Plassholder for bilde 2">
            <a:extLst>
              <a:ext uri="{FF2B5EF4-FFF2-40B4-BE49-F238E27FC236}">
                <a16:creationId xmlns:a16="http://schemas.microsoft.com/office/drawing/2014/main" id="{E3224F81-04B4-9149-A42C-210F185483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a:extLst>
              <a:ext uri="{FF2B5EF4-FFF2-40B4-BE49-F238E27FC236}">
                <a16:creationId xmlns:a16="http://schemas.microsoft.com/office/drawing/2014/main" id="{40ECB1F3-81E6-A94B-9373-E059CC4BCF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004499-070E-5640-82B9-67A489B373E0}"/>
              </a:ext>
            </a:extLst>
          </p:cNvPr>
          <p:cNvSpPr>
            <a:spLocks noGrp="1"/>
          </p:cNvSpPr>
          <p:nvPr>
            <p:ph type="dt" sz="half" idx="10"/>
          </p:nvPr>
        </p:nvSpPr>
        <p:spPr/>
        <p:txBody>
          <a:bodyPr/>
          <a:lstStyle/>
          <a:p>
            <a:fld id="{9D1D110F-3F4E-48D9-B8AA-5D0E825AFDBA}" type="datetime1">
              <a:rPr lang="en-US" smtClean="0"/>
              <a:pPr/>
              <a:t>10/14/25</a:t>
            </a:fld>
            <a:endParaRPr lang="en-US"/>
          </a:p>
        </p:txBody>
      </p:sp>
      <p:sp>
        <p:nvSpPr>
          <p:cNvPr id="6" name="Plassholder for bunntekst 5">
            <a:extLst>
              <a:ext uri="{FF2B5EF4-FFF2-40B4-BE49-F238E27FC236}">
                <a16:creationId xmlns:a16="http://schemas.microsoft.com/office/drawing/2014/main" id="{04FB5163-65CF-A846-AE9C-7AFEEBE75F4F}"/>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27B5702E-A1F0-E446-ADC0-D72DD5EC15C7}"/>
              </a:ext>
            </a:extLst>
          </p:cNvPr>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6002960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EDD3EC9-E8B6-214A-9540-22A17B0BBD0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63BC8A5-E3ED-E947-8488-9B378CE30C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C745143-E15F-074D-902C-01094765DB7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1D110F-3F4E-48D9-B8AA-5D0E825AFDBA}" type="datetime1">
              <a:rPr lang="en-US" smtClean="0"/>
              <a:pPr/>
              <a:t>10/14/25</a:t>
            </a:fld>
            <a:endParaRPr lang="en-US"/>
          </a:p>
        </p:txBody>
      </p:sp>
      <p:sp>
        <p:nvSpPr>
          <p:cNvPr id="5" name="Plassholder for bunntekst 4">
            <a:extLst>
              <a:ext uri="{FF2B5EF4-FFF2-40B4-BE49-F238E27FC236}">
                <a16:creationId xmlns:a16="http://schemas.microsoft.com/office/drawing/2014/main" id="{3DF07C5C-E2CF-934A-8AA2-9F96C40E25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Plassholder for lysbildenummer 5">
            <a:extLst>
              <a:ext uri="{FF2B5EF4-FFF2-40B4-BE49-F238E27FC236}">
                <a16:creationId xmlns:a16="http://schemas.microsoft.com/office/drawing/2014/main" id="{DD74C49C-B3E9-BC4B-97FA-116ABD16A7E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377391664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villaeckbo.no/"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ittel 30">
            <a:extLst>
              <a:ext uri="{FF2B5EF4-FFF2-40B4-BE49-F238E27FC236}">
                <a16:creationId xmlns:a16="http://schemas.microsoft.com/office/drawing/2014/main" id="{60913577-DD50-FE42-8079-ABE6B35C467D}"/>
              </a:ext>
            </a:extLst>
          </p:cNvPr>
          <p:cNvSpPr>
            <a:spLocks noGrp="1"/>
          </p:cNvSpPr>
          <p:nvPr>
            <p:ph type="ctrTitle"/>
          </p:nvPr>
        </p:nvSpPr>
        <p:spPr>
          <a:xfrm>
            <a:off x="0" y="963826"/>
            <a:ext cx="9020432" cy="4275439"/>
          </a:xfrm>
        </p:spPr>
        <p:txBody>
          <a:bodyPr anchor="ctr">
            <a:noAutofit/>
          </a:bodyPr>
          <a:lstStyle/>
          <a:p>
            <a:r>
              <a:rPr lang="nb-NO" sz="8000" b="1" dirty="0">
                <a:solidFill>
                  <a:srgbClr val="819AC8"/>
                </a:solidFill>
                <a:latin typeface="Aldhabi" panose="020F0502020204030204" pitchFamily="34" charset="0"/>
                <a:cs typeface="Aldhabi" panose="020F0502020204030204" pitchFamily="34" charset="0"/>
              </a:rPr>
              <a:t>Årsplan for</a:t>
            </a:r>
            <a:br>
              <a:rPr lang="nb-NO" sz="8000" b="1" dirty="0">
                <a:solidFill>
                  <a:srgbClr val="819AC8"/>
                </a:solidFill>
                <a:latin typeface="Aldhabi" panose="020F0502020204030204" pitchFamily="34" charset="0"/>
                <a:cs typeface="Aldhabi" panose="020F0502020204030204" pitchFamily="34" charset="0"/>
              </a:rPr>
            </a:br>
            <a:r>
              <a:rPr lang="nb-NO" sz="8000" b="1" dirty="0">
                <a:solidFill>
                  <a:srgbClr val="819AC8"/>
                </a:solidFill>
                <a:latin typeface="Aldhabi" panose="020F0502020204030204" pitchFamily="34" charset="0"/>
                <a:cs typeface="Aldhabi" panose="020F0502020204030204" pitchFamily="34" charset="0"/>
              </a:rPr>
              <a:t>Davinas barnehave</a:t>
            </a:r>
            <a:br>
              <a:rPr lang="nb-NO" sz="8000" b="1" dirty="0">
                <a:solidFill>
                  <a:srgbClr val="819AC8"/>
                </a:solidFill>
                <a:latin typeface="Aldhabi" panose="020F0502020204030204" pitchFamily="34" charset="0"/>
                <a:cs typeface="Aldhabi" panose="020F0502020204030204" pitchFamily="34" charset="0"/>
              </a:rPr>
            </a:br>
            <a:r>
              <a:rPr lang="nb-NO" sz="8000" b="1" dirty="0">
                <a:solidFill>
                  <a:srgbClr val="819AC8"/>
                </a:solidFill>
                <a:latin typeface="Aldhabi" panose="020F0502020204030204" pitchFamily="34" charset="0"/>
                <a:cs typeface="Aldhabi" panose="020F0502020204030204" pitchFamily="34" charset="0"/>
              </a:rPr>
              <a:t>2025-2026</a:t>
            </a:r>
          </a:p>
        </p:txBody>
      </p:sp>
    </p:spTree>
    <p:extLst>
      <p:ext uri="{BB962C8B-B14F-4D97-AF65-F5344CB8AC3E}">
        <p14:creationId xmlns:p14="http://schemas.microsoft.com/office/powerpoint/2010/main" val="358946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3"/>
          </p:nvPr>
        </p:nvSpPr>
        <p:spPr>
          <a:xfrm>
            <a:off x="676655" y="2070861"/>
            <a:ext cx="3822192" cy="4055619"/>
          </a:xfrm>
        </p:spPr>
        <p:txBody>
          <a:bodyPr>
            <a:normAutofit/>
          </a:bodyPr>
          <a:lstStyle/>
          <a:p>
            <a:pPr marL="0" indent="0">
              <a:buNone/>
            </a:pPr>
            <a:r>
              <a:rPr lang="nb-NO" sz="1600" dirty="0"/>
              <a:t>Kunst og kreativitet står sentralt i en hverdag hvor det handler om å la barna uttrykke sine følelser og behov.</a:t>
            </a:r>
          </a:p>
          <a:p>
            <a:pPr marL="0" indent="0">
              <a:buNone/>
            </a:pPr>
            <a:r>
              <a:rPr lang="nb-NO" sz="1600" dirty="0"/>
              <a:t>I Davinas jobbes det med kunstprosjekter hvor barna lærer dybden av </a:t>
            </a:r>
            <a:r>
              <a:rPr lang="nb-NO" sz="1600" dirty="0" err="1"/>
              <a:t>farver</a:t>
            </a:r>
            <a:r>
              <a:rPr lang="nb-NO" sz="1600" dirty="0"/>
              <a:t>, forhold, penselføring og teknikker for å uttrykke seg gjennom tegning og maling. Det er prosjekter med modellering og leire, og det er klipping og liming av forskjellige materialer. Sansene stimuleres på flere nivåer sammen med øye-hånd-koordinasjon.  </a:t>
            </a:r>
          </a:p>
          <a:p>
            <a:pPr marL="0" indent="0">
              <a:buNone/>
            </a:pPr>
            <a:r>
              <a:rPr lang="nb-NO" sz="1600" dirty="0"/>
              <a:t>Kreativitet er gjennomgående for alle avdelinger og alle aldersnivå. Gleden av å skape og uttrykke seg gir mestring og glede!</a:t>
            </a:r>
          </a:p>
        </p:txBody>
      </p:sp>
      <p:sp>
        <p:nvSpPr>
          <p:cNvPr id="9" name="Plassholder for innhold 8">
            <a:extLst>
              <a:ext uri="{FF2B5EF4-FFF2-40B4-BE49-F238E27FC236}">
                <a16:creationId xmlns:a16="http://schemas.microsoft.com/office/drawing/2014/main" id="{DC014671-91C8-B84C-8E00-7A695E9BF7A4}"/>
              </a:ext>
            </a:extLst>
          </p:cNvPr>
          <p:cNvSpPr>
            <a:spLocks noGrp="1"/>
          </p:cNvSpPr>
          <p:nvPr>
            <p:ph sz="quarter" idx="14"/>
          </p:nvPr>
        </p:nvSpPr>
        <p:spPr/>
        <p:txBody>
          <a:bodyPr/>
          <a:lstStyle/>
          <a:p>
            <a:pPr marL="0" indent="0">
              <a:buNone/>
            </a:pPr>
            <a:r>
              <a:rPr lang="nb-NO" dirty="0"/>
              <a:t> </a:t>
            </a:r>
          </a:p>
        </p:txBody>
      </p:sp>
      <p:sp>
        <p:nvSpPr>
          <p:cNvPr id="6" name="Sky 5"/>
          <p:cNvSpPr/>
          <p:nvPr/>
        </p:nvSpPr>
        <p:spPr>
          <a:xfrm>
            <a:off x="4997363" y="1463408"/>
            <a:ext cx="3078486" cy="113546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a:t>”Hånden er hjernens verktøy” – Maria Montessori</a:t>
            </a:r>
          </a:p>
        </p:txBody>
      </p:sp>
      <p:sp>
        <p:nvSpPr>
          <p:cNvPr id="8" name="Rektangel 7"/>
          <p:cNvSpPr/>
          <p:nvPr/>
        </p:nvSpPr>
        <p:spPr>
          <a:xfrm>
            <a:off x="666191" y="540078"/>
            <a:ext cx="5768939" cy="923330"/>
          </a:xfrm>
          <a:prstGeom prst="rect">
            <a:avLst/>
          </a:prstGeom>
          <a:noFill/>
        </p:spPr>
        <p:txBody>
          <a:bodyPr wrap="none" lIns="91440" tIns="45720" rIns="91440" bIns="45720">
            <a:spAutoFit/>
          </a:bodyPr>
          <a:lstStyle/>
          <a:p>
            <a:pPr algn="ctr"/>
            <a:r>
              <a:rPr lang="nb-NO" sz="5400" b="1" cap="none" spc="0" dirty="0">
                <a:ln w="12700">
                  <a:solidFill>
                    <a:schemeClr val="tx2">
                      <a:satMod val="155000"/>
                    </a:schemeClr>
                  </a:solidFill>
                  <a:prstDash val="solid"/>
                </a:ln>
                <a:solidFill>
                  <a:srgbClr val="00B050"/>
                </a:solidFill>
                <a:effectLst>
                  <a:glow rad="139700">
                    <a:schemeClr val="accent1">
                      <a:satMod val="175000"/>
                      <a:alpha val="40000"/>
                    </a:schemeClr>
                  </a:glow>
                  <a:outerShdw blurRad="41275" dist="20320" dir="1800000" algn="tl" rotWithShape="0">
                    <a:srgbClr val="000000">
                      <a:alpha val="40000"/>
                    </a:srgbClr>
                  </a:outerShdw>
                </a:effectLst>
              </a:rPr>
              <a:t>Kunst &amp; kreativitet</a:t>
            </a:r>
          </a:p>
        </p:txBody>
      </p:sp>
      <p:pic>
        <p:nvPicPr>
          <p:cNvPr id="4" name="Bilde 3" descr="Et bilde som inneholder kunst, maling, Kunstmaling, Akrylmaling&#10;&#10;Automatisk generert beskrivelse">
            <a:extLst>
              <a:ext uri="{FF2B5EF4-FFF2-40B4-BE49-F238E27FC236}">
                <a16:creationId xmlns:a16="http://schemas.microsoft.com/office/drawing/2014/main" id="{37364E75-85F4-CD4C-8577-AA9BF4DD0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55149" y="2232367"/>
            <a:ext cx="3337811" cy="4450415"/>
          </a:xfrm>
          <a:prstGeom prst="rect">
            <a:avLst/>
          </a:prstGeom>
        </p:spPr>
      </p:pic>
    </p:spTree>
    <p:extLst>
      <p:ext uri="{BB962C8B-B14F-4D97-AF65-F5344CB8AC3E}">
        <p14:creationId xmlns:p14="http://schemas.microsoft.com/office/powerpoint/2010/main" val="181216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C45B57B-7FD5-6847-8480-8736A320CEE3}"/>
              </a:ext>
            </a:extLst>
          </p:cNvPr>
          <p:cNvSpPr txBox="1"/>
          <p:nvPr/>
        </p:nvSpPr>
        <p:spPr>
          <a:xfrm>
            <a:off x="283029" y="1502229"/>
            <a:ext cx="8708570" cy="5355312"/>
          </a:xfrm>
          <a:prstGeom prst="rect">
            <a:avLst/>
          </a:prstGeom>
          <a:noFill/>
        </p:spPr>
        <p:txBody>
          <a:bodyPr wrap="square" rtlCol="0">
            <a:spAutoFit/>
          </a:bodyPr>
          <a:lstStyle/>
          <a:p>
            <a:endParaRPr lang="nb-NO" dirty="0"/>
          </a:p>
          <a:p>
            <a:br>
              <a:rPr lang="nb-NO" dirty="0"/>
            </a:br>
            <a:endParaRPr lang="nb-NO" dirty="0"/>
          </a:p>
          <a:p>
            <a:endParaRPr lang="nb-NO" dirty="0"/>
          </a:p>
          <a:p>
            <a:r>
              <a:rPr lang="nb-NO" dirty="0"/>
              <a:t>Barna i Davinas skal få oppleve mange gode stunder med musikk, dans og drama. Musikken skal ligge som en rød tråd gjennom hverdagen, og sammen med dans, bevegelse og dramalek ønsker vi at barna skal kjenne på tilhørighet og fellesskap og få gode relasjoner. Vi ønsker at de skal ta i bruk fantasi, kreativ tenkning og skaperglede, og dermed gi dem mulighet til å utvikle varierte uttrykksformer.  </a:t>
            </a:r>
          </a:p>
          <a:p>
            <a:endParaRPr lang="nb-NO" dirty="0"/>
          </a:p>
          <a:p>
            <a:r>
              <a:rPr lang="nb-NO" dirty="0"/>
              <a:t>Musikk, dans og drama er morsomme og lystbetonte arbeidsmetoder som innbyr til kreative prosesser, samtidig som språket stimuleres. Forsking har også vist at barn som blir eksponert for dette faget blir mer kreative i problemløsning, de har lettere for å bryte tankerekker. Det stimulerer og påvirker sinnsstemning og humør, og det aktiverer sansene og opplevelsene våre.</a:t>
            </a:r>
          </a:p>
          <a:p>
            <a:endParaRPr lang="nb-NO" dirty="0"/>
          </a:p>
          <a:p>
            <a:r>
              <a:rPr lang="nb-NO" dirty="0"/>
              <a:t>      </a:t>
            </a:r>
          </a:p>
          <a:p>
            <a:br>
              <a:rPr lang="nb-NO" dirty="0"/>
            </a:br>
            <a:endParaRPr lang="nb-NO" dirty="0"/>
          </a:p>
        </p:txBody>
      </p:sp>
      <p:sp>
        <p:nvSpPr>
          <p:cNvPr id="4" name="Rektangel 3">
            <a:extLst>
              <a:ext uri="{FF2B5EF4-FFF2-40B4-BE49-F238E27FC236}">
                <a16:creationId xmlns:a16="http://schemas.microsoft.com/office/drawing/2014/main" id="{023C7BA2-AC8D-7440-9621-7884FEE0EA89}"/>
              </a:ext>
            </a:extLst>
          </p:cNvPr>
          <p:cNvSpPr/>
          <p:nvPr/>
        </p:nvSpPr>
        <p:spPr>
          <a:xfrm>
            <a:off x="581937" y="206022"/>
            <a:ext cx="7501157" cy="923330"/>
          </a:xfrm>
          <a:prstGeom prst="rect">
            <a:avLst/>
          </a:prstGeom>
          <a:noFill/>
        </p:spPr>
        <p:txBody>
          <a:bodyPr wrap="none" lIns="91440" tIns="45720" rIns="91440" bIns="45720">
            <a:spAutoFit/>
          </a:bodyPr>
          <a:lstStyle/>
          <a:p>
            <a:pPr algn="ctr"/>
            <a:r>
              <a:rPr lang="nb-NO"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Musikk, dans og drama</a:t>
            </a:r>
          </a:p>
        </p:txBody>
      </p:sp>
      <p:sp>
        <p:nvSpPr>
          <p:cNvPr id="5" name="Bildeforklaring formet som et avrundet rektangel 4">
            <a:extLst>
              <a:ext uri="{FF2B5EF4-FFF2-40B4-BE49-F238E27FC236}">
                <a16:creationId xmlns:a16="http://schemas.microsoft.com/office/drawing/2014/main" id="{C0B3AA26-3578-D249-8C9A-A9D317962A81}"/>
              </a:ext>
            </a:extLst>
          </p:cNvPr>
          <p:cNvSpPr/>
          <p:nvPr/>
        </p:nvSpPr>
        <p:spPr>
          <a:xfrm>
            <a:off x="761999" y="1296042"/>
            <a:ext cx="7620000" cy="100148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0A638B51-C801-FE44-860F-2168D60A4438}"/>
              </a:ext>
            </a:extLst>
          </p:cNvPr>
          <p:cNvSpPr txBox="1"/>
          <p:nvPr/>
        </p:nvSpPr>
        <p:spPr>
          <a:xfrm>
            <a:off x="934504" y="1502229"/>
            <a:ext cx="7274989" cy="646331"/>
          </a:xfrm>
          <a:prstGeom prst="rect">
            <a:avLst/>
          </a:prstGeom>
          <a:noFill/>
        </p:spPr>
        <p:txBody>
          <a:bodyPr wrap="square" rtlCol="0">
            <a:spAutoFit/>
          </a:bodyPr>
          <a:lstStyle/>
          <a:p>
            <a:r>
              <a:rPr lang="nb-NO" sz="1200" b="1"/>
              <a:t>”Gjennom rike erfaringer med kunst, kultur og estetikk vil barn få et mangfold av muligheter for sansing, opplevelse, eksperimentering, skapende virksomhet, tenkning og kommunikasjon” (Kunnskapsdepartementet 2011:42) </a:t>
            </a:r>
          </a:p>
        </p:txBody>
      </p:sp>
    </p:spTree>
    <p:extLst>
      <p:ext uri="{BB962C8B-B14F-4D97-AF65-F5344CB8AC3E}">
        <p14:creationId xmlns:p14="http://schemas.microsoft.com/office/powerpoint/2010/main" val="178625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ktangel 2">
            <a:extLst>
              <a:ext uri="{FF2B5EF4-FFF2-40B4-BE49-F238E27FC236}">
                <a16:creationId xmlns:a16="http://schemas.microsoft.com/office/drawing/2014/main" id="{DCB0EA2C-F2E6-DB4B-BCC5-1454C62F421D}"/>
              </a:ext>
            </a:extLst>
          </p:cNvPr>
          <p:cNvSpPr/>
          <p:nvPr/>
        </p:nvSpPr>
        <p:spPr>
          <a:xfrm>
            <a:off x="429369" y="238539"/>
            <a:ext cx="8263890" cy="1434415"/>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700" b="0" cap="none" spc="0" dirty="0">
              <a:ln w="0"/>
              <a:effectLst>
                <a:outerShdw blurRad="38100" dist="25400" dir="5400000" algn="ctr" rotWithShape="0">
                  <a:srgbClr val="6E747A">
                    <a:alpha val="43000"/>
                  </a:srgbClr>
                </a:outerShdw>
              </a:effectLst>
              <a:latin typeface="+mj-lt"/>
              <a:ea typeface="+mj-ea"/>
              <a:cs typeface="+mj-cs"/>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4246BCF5-161E-0B40-B509-04082BA1BB74}"/>
              </a:ext>
            </a:extLst>
          </p:cNvPr>
          <p:cNvSpPr txBox="1"/>
          <p:nvPr/>
        </p:nvSpPr>
        <p:spPr>
          <a:xfrm>
            <a:off x="429369" y="2071316"/>
            <a:ext cx="5035164"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600" dirty="0" err="1"/>
              <a:t>Eventyr</a:t>
            </a:r>
            <a:r>
              <a:rPr lang="en-US" sz="1600" dirty="0"/>
              <a:t> har </a:t>
            </a:r>
            <a:r>
              <a:rPr lang="en-US" sz="1600" dirty="0" err="1"/>
              <a:t>en</a:t>
            </a:r>
            <a:r>
              <a:rPr lang="en-US" sz="1600" dirty="0"/>
              <a:t> </a:t>
            </a:r>
            <a:r>
              <a:rPr lang="en-US" sz="1600" dirty="0" err="1"/>
              <a:t>helt</a:t>
            </a:r>
            <a:r>
              <a:rPr lang="en-US" sz="1600" dirty="0"/>
              <a:t> </a:t>
            </a:r>
            <a:r>
              <a:rPr lang="en-US" sz="1600" dirty="0" err="1"/>
              <a:t>spesiell</a:t>
            </a:r>
            <a:r>
              <a:rPr lang="en-US" sz="1600" dirty="0"/>
              <a:t> </a:t>
            </a:r>
            <a:r>
              <a:rPr lang="en-US" sz="1600" dirty="0" err="1"/>
              <a:t>plass</a:t>
            </a:r>
            <a:r>
              <a:rPr lang="en-US" sz="1600" dirty="0"/>
              <a:t> </a:t>
            </a:r>
            <a:r>
              <a:rPr lang="en-US" sz="1600" dirty="0" err="1"/>
              <a:t>i</a:t>
            </a:r>
            <a:r>
              <a:rPr lang="en-US" sz="1600" dirty="0"/>
              <a:t> </a:t>
            </a:r>
            <a:r>
              <a:rPr lang="en-US" sz="1600" dirty="0" err="1"/>
              <a:t>vår</a:t>
            </a:r>
            <a:r>
              <a:rPr lang="en-US" sz="1600" dirty="0"/>
              <a:t> </a:t>
            </a:r>
            <a:r>
              <a:rPr lang="en-US" sz="1600" dirty="0" err="1"/>
              <a:t>historie</a:t>
            </a:r>
            <a:r>
              <a:rPr lang="en-US" sz="1600" dirty="0"/>
              <a:t> </a:t>
            </a:r>
            <a:r>
              <a:rPr lang="en-US" sz="1600" dirty="0" err="1"/>
              <a:t>og</a:t>
            </a:r>
            <a:r>
              <a:rPr lang="en-US" sz="1600" dirty="0"/>
              <a:t> </a:t>
            </a:r>
            <a:r>
              <a:rPr lang="en-US" sz="1600" dirty="0" err="1"/>
              <a:t>i</a:t>
            </a:r>
            <a:r>
              <a:rPr lang="en-US" sz="1600" dirty="0"/>
              <a:t> </a:t>
            </a:r>
            <a:r>
              <a:rPr lang="en-US" sz="1600" dirty="0" err="1"/>
              <a:t>vår</a:t>
            </a:r>
            <a:r>
              <a:rPr lang="en-US" sz="1600" dirty="0"/>
              <a:t> kultur. Vi </a:t>
            </a:r>
            <a:r>
              <a:rPr lang="en-US" sz="1600" dirty="0" err="1"/>
              <a:t>ønsker</a:t>
            </a:r>
            <a:r>
              <a:rPr lang="en-US" sz="1600" dirty="0"/>
              <a:t> </a:t>
            </a:r>
            <a:r>
              <a:rPr lang="en-US" sz="1600" dirty="0" err="1"/>
              <a:t>å</a:t>
            </a:r>
            <a:r>
              <a:rPr lang="en-US" sz="1600" dirty="0"/>
              <a:t> </a:t>
            </a:r>
            <a:r>
              <a:rPr lang="en-US" sz="1600" dirty="0" err="1"/>
              <a:t>gi</a:t>
            </a:r>
            <a:r>
              <a:rPr lang="en-US" sz="1600" dirty="0"/>
              <a:t> </a:t>
            </a:r>
            <a:r>
              <a:rPr lang="en-US" sz="1600" dirty="0" err="1"/>
              <a:t>barna</a:t>
            </a:r>
            <a:r>
              <a:rPr lang="en-US" sz="1600" dirty="0"/>
              <a:t> </a:t>
            </a:r>
            <a:r>
              <a:rPr lang="en-US" sz="1600" dirty="0" err="1"/>
              <a:t>gleden</a:t>
            </a:r>
            <a:r>
              <a:rPr lang="en-US" sz="1600" dirty="0"/>
              <a:t> </a:t>
            </a:r>
            <a:r>
              <a:rPr lang="en-US" sz="1600" dirty="0" err="1"/>
              <a:t>ved</a:t>
            </a:r>
            <a:r>
              <a:rPr lang="en-US" sz="1600" dirty="0"/>
              <a:t> </a:t>
            </a:r>
            <a:r>
              <a:rPr lang="en-US" sz="1600" dirty="0" err="1"/>
              <a:t>å</a:t>
            </a:r>
            <a:r>
              <a:rPr lang="en-US" sz="1600" dirty="0"/>
              <a:t> </a:t>
            </a:r>
            <a:r>
              <a:rPr lang="en-US" sz="1600" dirty="0" err="1"/>
              <a:t>tre</a:t>
            </a:r>
            <a:r>
              <a:rPr lang="en-US" sz="1600" dirty="0"/>
              <a:t> inn </a:t>
            </a:r>
            <a:r>
              <a:rPr lang="en-US" sz="1600" dirty="0" err="1"/>
              <a:t>i</a:t>
            </a:r>
            <a:r>
              <a:rPr lang="en-US" sz="1600" dirty="0"/>
              <a:t> </a:t>
            </a:r>
            <a:r>
              <a:rPr lang="en-US" sz="1600" dirty="0" err="1"/>
              <a:t>eventyrenes</a:t>
            </a:r>
            <a:r>
              <a:rPr lang="en-US" sz="1600" dirty="0"/>
              <a:t> </a:t>
            </a:r>
            <a:r>
              <a:rPr lang="en-US" sz="1600" dirty="0" err="1"/>
              <a:t>og</a:t>
            </a:r>
            <a:r>
              <a:rPr lang="en-US" sz="1600" dirty="0"/>
              <a:t> </a:t>
            </a:r>
            <a:r>
              <a:rPr lang="en-US" sz="1600" dirty="0" err="1"/>
              <a:t>fortellingenes</a:t>
            </a:r>
            <a:r>
              <a:rPr lang="en-US" sz="1600" dirty="0"/>
              <a:t> </a:t>
            </a:r>
            <a:r>
              <a:rPr lang="en-US" sz="1600" dirty="0" err="1"/>
              <a:t>verden</a:t>
            </a:r>
            <a:r>
              <a:rPr lang="en-US" sz="1600" dirty="0"/>
              <a:t>. Vi </a:t>
            </a:r>
            <a:r>
              <a:rPr lang="en-US" sz="1600" dirty="0" err="1"/>
              <a:t>ønsker</a:t>
            </a:r>
            <a:r>
              <a:rPr lang="en-US" sz="1600" dirty="0"/>
              <a:t> </a:t>
            </a:r>
            <a:r>
              <a:rPr lang="en-US" sz="1600" dirty="0" err="1"/>
              <a:t>å</a:t>
            </a:r>
            <a:r>
              <a:rPr lang="en-US" sz="1600" dirty="0"/>
              <a:t> </a:t>
            </a:r>
            <a:r>
              <a:rPr lang="en-US" sz="1600" dirty="0" err="1"/>
              <a:t>gi</a:t>
            </a:r>
            <a:r>
              <a:rPr lang="en-US" sz="1600" dirty="0"/>
              <a:t> dem </a:t>
            </a:r>
            <a:r>
              <a:rPr lang="en-US" sz="1600" dirty="0" err="1"/>
              <a:t>kreativt</a:t>
            </a:r>
            <a:r>
              <a:rPr lang="en-US" sz="1600" dirty="0"/>
              <a:t> </a:t>
            </a:r>
            <a:r>
              <a:rPr lang="en-US" sz="1600" dirty="0" err="1"/>
              <a:t>påfyll</a:t>
            </a:r>
            <a:r>
              <a:rPr lang="en-US" sz="1600" dirty="0"/>
              <a:t> </a:t>
            </a:r>
            <a:r>
              <a:rPr lang="en-US" sz="1600" dirty="0" err="1"/>
              <a:t>og</a:t>
            </a:r>
            <a:r>
              <a:rPr lang="en-US" sz="1600" dirty="0"/>
              <a:t> </a:t>
            </a:r>
            <a:r>
              <a:rPr lang="en-US" sz="1600" dirty="0" err="1"/>
              <a:t>ideer</a:t>
            </a:r>
            <a:r>
              <a:rPr lang="en-US" sz="1600" dirty="0"/>
              <a:t> </a:t>
            </a:r>
            <a:r>
              <a:rPr lang="en-US" sz="1600" dirty="0" err="1"/>
              <a:t>til</a:t>
            </a:r>
            <a:r>
              <a:rPr lang="en-US" sz="1600" dirty="0"/>
              <a:t> </a:t>
            </a:r>
            <a:r>
              <a:rPr lang="en-US" sz="1600" dirty="0" err="1"/>
              <a:t>å</a:t>
            </a:r>
            <a:r>
              <a:rPr lang="en-US" sz="1600" dirty="0"/>
              <a:t> </a:t>
            </a:r>
            <a:r>
              <a:rPr lang="en-US" sz="1600" dirty="0" err="1"/>
              <a:t>videreutvikle</a:t>
            </a:r>
            <a:r>
              <a:rPr lang="en-US" sz="1600" dirty="0"/>
              <a:t> sin </a:t>
            </a:r>
            <a:r>
              <a:rPr lang="en-US" sz="1600" dirty="0" err="1"/>
              <a:t>egen</a:t>
            </a:r>
            <a:r>
              <a:rPr lang="en-US" sz="1600" dirty="0"/>
              <a:t> lek </a:t>
            </a:r>
            <a:r>
              <a:rPr lang="en-US" sz="1600" dirty="0" err="1"/>
              <a:t>og</a:t>
            </a:r>
            <a:r>
              <a:rPr lang="en-US" sz="1600" dirty="0"/>
              <a:t> </a:t>
            </a:r>
            <a:r>
              <a:rPr lang="en-US" sz="1600" dirty="0" err="1"/>
              <a:t>fantasi</a:t>
            </a:r>
            <a:r>
              <a:rPr lang="en-US" sz="1600" dirty="0"/>
              <a:t>. Vi </a:t>
            </a:r>
            <a:r>
              <a:rPr lang="en-US" sz="1600" dirty="0" err="1"/>
              <a:t>vil</a:t>
            </a:r>
            <a:r>
              <a:rPr lang="en-US" sz="1600" dirty="0"/>
              <a:t> </a:t>
            </a:r>
            <a:r>
              <a:rPr lang="en-US" sz="1600" dirty="0" err="1"/>
              <a:t>gi</a:t>
            </a:r>
            <a:r>
              <a:rPr lang="en-US" sz="1600" dirty="0"/>
              <a:t> </a:t>
            </a:r>
            <a:r>
              <a:rPr lang="en-US" sz="1600" dirty="0" err="1"/>
              <a:t>barna</a:t>
            </a:r>
            <a:r>
              <a:rPr lang="en-US" sz="1600" dirty="0"/>
              <a:t> </a:t>
            </a:r>
            <a:r>
              <a:rPr lang="en-US" sz="1600" dirty="0" err="1"/>
              <a:t>erfaringer</a:t>
            </a:r>
            <a:r>
              <a:rPr lang="en-US" sz="1600" dirty="0"/>
              <a:t> med </a:t>
            </a:r>
            <a:r>
              <a:rPr lang="en-US" sz="1600" dirty="0" err="1"/>
              <a:t>å</a:t>
            </a:r>
            <a:r>
              <a:rPr lang="en-US" sz="1600" dirty="0"/>
              <a:t> </a:t>
            </a:r>
            <a:r>
              <a:rPr lang="en-US" sz="1600" dirty="0" err="1"/>
              <a:t>lytte</a:t>
            </a:r>
            <a:r>
              <a:rPr lang="en-US" sz="1600" dirty="0"/>
              <a:t> </a:t>
            </a:r>
            <a:r>
              <a:rPr lang="en-US" sz="1600" dirty="0" err="1"/>
              <a:t>og</a:t>
            </a:r>
            <a:r>
              <a:rPr lang="en-US" sz="1600" dirty="0"/>
              <a:t> se sine </a:t>
            </a:r>
            <a:r>
              <a:rPr lang="en-US" sz="1600" dirty="0" err="1"/>
              <a:t>egne</a:t>
            </a:r>
            <a:r>
              <a:rPr lang="en-US" sz="1600" dirty="0"/>
              <a:t> </a:t>
            </a:r>
            <a:r>
              <a:rPr lang="en-US" sz="1600" dirty="0" err="1"/>
              <a:t>bilder</a:t>
            </a:r>
            <a:r>
              <a:rPr lang="en-US" sz="1600" dirty="0"/>
              <a:t> </a:t>
            </a:r>
            <a:r>
              <a:rPr lang="en-US" sz="1600" dirty="0" err="1"/>
              <a:t>fremfor</a:t>
            </a:r>
            <a:r>
              <a:rPr lang="en-US" sz="1600" dirty="0"/>
              <a:t> </a:t>
            </a:r>
            <a:r>
              <a:rPr lang="en-US" sz="1600" dirty="0" err="1"/>
              <a:t>å</a:t>
            </a:r>
            <a:r>
              <a:rPr lang="en-US" sz="1600" dirty="0"/>
              <a:t> </a:t>
            </a:r>
            <a:r>
              <a:rPr lang="en-US" sz="1600" dirty="0" err="1"/>
              <a:t>få</a:t>
            </a:r>
            <a:r>
              <a:rPr lang="en-US" sz="1600" dirty="0"/>
              <a:t> </a:t>
            </a:r>
            <a:r>
              <a:rPr lang="en-US" sz="1600" dirty="0" err="1"/>
              <a:t>bildene</a:t>
            </a:r>
            <a:r>
              <a:rPr lang="en-US" sz="1600" dirty="0"/>
              <a:t> </a:t>
            </a:r>
            <a:r>
              <a:rPr lang="en-US" sz="1600" dirty="0" err="1"/>
              <a:t>ferdig</a:t>
            </a:r>
            <a:r>
              <a:rPr lang="en-US" sz="1600" dirty="0"/>
              <a:t> </a:t>
            </a:r>
            <a:r>
              <a:rPr lang="en-US" sz="1600" dirty="0" err="1"/>
              <a:t>presentert</a:t>
            </a:r>
            <a:r>
              <a:rPr lang="en-US" sz="1600" dirty="0"/>
              <a:t>.</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Det fine med </a:t>
            </a:r>
            <a:r>
              <a:rPr lang="en-US" sz="1600" dirty="0" err="1"/>
              <a:t>eventyr</a:t>
            </a:r>
            <a:r>
              <a:rPr lang="en-US" sz="1600" dirty="0"/>
              <a:t> er at </a:t>
            </a:r>
            <a:r>
              <a:rPr lang="en-US" sz="1600" dirty="0" err="1"/>
              <a:t>muligheten</a:t>
            </a:r>
            <a:r>
              <a:rPr lang="en-US" sz="1600" dirty="0"/>
              <a:t> </a:t>
            </a:r>
            <a:r>
              <a:rPr lang="en-US" sz="1600" dirty="0" err="1"/>
              <a:t>til</a:t>
            </a:r>
            <a:r>
              <a:rPr lang="en-US" sz="1600" dirty="0"/>
              <a:t> </a:t>
            </a:r>
            <a:r>
              <a:rPr lang="en-US" sz="1600" dirty="0" err="1"/>
              <a:t>å</a:t>
            </a:r>
            <a:r>
              <a:rPr lang="en-US" sz="1600" dirty="0"/>
              <a:t> </a:t>
            </a:r>
            <a:r>
              <a:rPr lang="en-US" sz="1600" dirty="0" err="1"/>
              <a:t>fortelle</a:t>
            </a:r>
            <a:r>
              <a:rPr lang="en-US" sz="1600" dirty="0"/>
              <a:t> </a:t>
            </a:r>
            <a:r>
              <a:rPr lang="en-US" sz="1600" dirty="0" err="1"/>
              <a:t>ofte</a:t>
            </a:r>
            <a:r>
              <a:rPr lang="en-US" sz="1600" dirty="0"/>
              <a:t> </a:t>
            </a:r>
            <a:r>
              <a:rPr lang="en-US" sz="1600" dirty="0" err="1"/>
              <a:t>oppstår</a:t>
            </a:r>
            <a:r>
              <a:rPr lang="en-US" sz="1600" dirty="0"/>
              <a:t> </a:t>
            </a:r>
            <a:r>
              <a:rPr lang="en-US" sz="1600" dirty="0" err="1"/>
              <a:t>spontant</a:t>
            </a:r>
            <a:r>
              <a:rPr lang="en-US" sz="1600" dirty="0"/>
              <a:t>, for </a:t>
            </a:r>
            <a:r>
              <a:rPr lang="en-US" sz="1600" dirty="0" err="1"/>
              <a:t>eksempel</a:t>
            </a:r>
            <a:r>
              <a:rPr lang="en-US" sz="1600" dirty="0"/>
              <a:t> </a:t>
            </a:r>
            <a:r>
              <a:rPr lang="en-US" sz="1600" dirty="0" err="1"/>
              <a:t>når</a:t>
            </a:r>
            <a:r>
              <a:rPr lang="en-US" sz="1600" dirty="0"/>
              <a:t> man har et </a:t>
            </a:r>
            <a:r>
              <a:rPr lang="en-US" sz="1600" dirty="0" err="1"/>
              <a:t>slitent</a:t>
            </a:r>
            <a:r>
              <a:rPr lang="en-US" sz="1600" dirty="0"/>
              <a:t> barn </a:t>
            </a:r>
            <a:r>
              <a:rPr lang="en-US" sz="1600" dirty="0" err="1"/>
              <a:t>på</a:t>
            </a:r>
            <a:r>
              <a:rPr lang="en-US" sz="1600" dirty="0"/>
              <a:t> </a:t>
            </a:r>
            <a:r>
              <a:rPr lang="en-US" sz="1600" dirty="0" err="1"/>
              <a:t>fanget</a:t>
            </a:r>
            <a:r>
              <a:rPr lang="en-US" sz="1600" dirty="0"/>
              <a:t>, </a:t>
            </a:r>
            <a:r>
              <a:rPr lang="en-US" sz="1600" dirty="0" err="1"/>
              <a:t>mens</a:t>
            </a:r>
            <a:r>
              <a:rPr lang="en-US" sz="1600" dirty="0"/>
              <a:t> vi star </a:t>
            </a:r>
            <a:r>
              <a:rPr lang="en-US" sz="1600" dirty="0" err="1"/>
              <a:t>i</a:t>
            </a:r>
            <a:r>
              <a:rPr lang="en-US" sz="1600" dirty="0"/>
              <a:t> </a:t>
            </a:r>
            <a:r>
              <a:rPr lang="en-US" sz="1600" dirty="0" err="1"/>
              <a:t>kø</a:t>
            </a:r>
            <a:r>
              <a:rPr lang="en-US" sz="1600" dirty="0"/>
              <a:t>, </a:t>
            </a:r>
            <a:r>
              <a:rPr lang="en-US" sz="1600" dirty="0" err="1"/>
              <a:t>eller</a:t>
            </a:r>
            <a:r>
              <a:rPr lang="en-US" sz="1600" dirty="0"/>
              <a:t> venter </a:t>
            </a:r>
            <a:r>
              <a:rPr lang="en-US" sz="1600" dirty="0" err="1"/>
              <a:t>på</a:t>
            </a:r>
            <a:r>
              <a:rPr lang="en-US" sz="1600" dirty="0"/>
              <a:t> at </a:t>
            </a:r>
            <a:r>
              <a:rPr lang="en-US" sz="1600" dirty="0" err="1"/>
              <a:t>noe</a:t>
            </a:r>
            <a:r>
              <a:rPr lang="en-US" sz="1600" dirty="0"/>
              <a:t> </a:t>
            </a:r>
            <a:r>
              <a:rPr lang="en-US" sz="1600" dirty="0" err="1"/>
              <a:t>skal</a:t>
            </a:r>
            <a:r>
              <a:rPr lang="en-US" sz="1600" dirty="0"/>
              <a:t> </a:t>
            </a:r>
            <a:r>
              <a:rPr lang="en-US" sz="1600" dirty="0" err="1"/>
              <a:t>skje</a:t>
            </a:r>
            <a:r>
              <a:rPr lang="en-US" sz="1600" dirty="0"/>
              <a:t>. Det </a:t>
            </a:r>
            <a:r>
              <a:rPr lang="en-US" sz="1600" dirty="0" err="1"/>
              <a:t>oppstår</a:t>
            </a:r>
            <a:r>
              <a:rPr lang="en-US" sz="1600" dirty="0"/>
              <a:t> </a:t>
            </a:r>
            <a:r>
              <a:rPr lang="en-US" sz="1600" dirty="0" err="1"/>
              <a:t>muligheter</a:t>
            </a:r>
            <a:r>
              <a:rPr lang="en-US" sz="1600" dirty="0"/>
              <a:t> </a:t>
            </a:r>
            <a:r>
              <a:rPr lang="en-US" sz="1600" dirty="0" err="1"/>
              <a:t>til</a:t>
            </a:r>
            <a:r>
              <a:rPr lang="en-US" sz="1600" dirty="0"/>
              <a:t> </a:t>
            </a:r>
            <a:r>
              <a:rPr lang="en-US" sz="1600" dirty="0" err="1"/>
              <a:t>å</a:t>
            </a:r>
            <a:r>
              <a:rPr lang="en-US" sz="1600" dirty="0"/>
              <a:t> </a:t>
            </a:r>
            <a:r>
              <a:rPr lang="en-US" sz="1600" dirty="0" err="1"/>
              <a:t>fortelle</a:t>
            </a:r>
            <a:r>
              <a:rPr lang="en-US" sz="1600" dirty="0"/>
              <a:t> </a:t>
            </a:r>
            <a:r>
              <a:rPr lang="en-US" sz="1600" dirty="0" err="1"/>
              <a:t>når</a:t>
            </a:r>
            <a:r>
              <a:rPr lang="en-US" sz="1600" dirty="0"/>
              <a:t> den </a:t>
            </a:r>
            <a:r>
              <a:rPr lang="en-US" sz="1600" dirty="0" err="1"/>
              <a:t>voksne</a:t>
            </a:r>
            <a:r>
              <a:rPr lang="en-US" sz="1600" dirty="0"/>
              <a:t> er </a:t>
            </a:r>
            <a:r>
              <a:rPr lang="en-US" sz="1600" dirty="0" err="1"/>
              <a:t>tilstede</a:t>
            </a:r>
            <a:r>
              <a:rPr lang="en-US" sz="1600" dirty="0"/>
              <a:t> </a:t>
            </a:r>
            <a:r>
              <a:rPr lang="en-US" sz="1600" dirty="0" err="1"/>
              <a:t>og</a:t>
            </a:r>
            <a:r>
              <a:rPr lang="en-US" sz="1600" dirty="0"/>
              <a:t> </a:t>
            </a:r>
            <a:r>
              <a:rPr lang="en-US" sz="1600" dirty="0" err="1"/>
              <a:t>kan</a:t>
            </a:r>
            <a:r>
              <a:rPr lang="en-US" sz="1600" dirty="0"/>
              <a:t> gripe </a:t>
            </a:r>
            <a:r>
              <a:rPr lang="en-US" sz="1600" dirty="0" err="1"/>
              <a:t>barnas</a:t>
            </a:r>
            <a:r>
              <a:rPr lang="en-US" sz="1600" dirty="0"/>
              <a:t> </a:t>
            </a:r>
            <a:r>
              <a:rPr lang="en-US" sz="1600" dirty="0" err="1"/>
              <a:t>initiativ</a:t>
            </a:r>
            <a:r>
              <a:rPr lang="en-US" sz="1600" dirty="0"/>
              <a:t> </a:t>
            </a:r>
            <a:r>
              <a:rPr lang="en-US" sz="1600" dirty="0" err="1"/>
              <a:t>og</a:t>
            </a:r>
            <a:r>
              <a:rPr lang="en-US" sz="1600" dirty="0"/>
              <a:t> </a:t>
            </a:r>
            <a:r>
              <a:rPr lang="en-US" sz="1600" dirty="0" err="1"/>
              <a:t>deres</a:t>
            </a:r>
            <a:r>
              <a:rPr lang="en-US" sz="1600" dirty="0"/>
              <a:t> </a:t>
            </a:r>
            <a:r>
              <a:rPr lang="en-US" sz="1600" dirty="0" err="1"/>
              <a:t>undring</a:t>
            </a:r>
            <a:r>
              <a:rPr lang="en-US" sz="1600" dirty="0"/>
              <a:t> over </a:t>
            </a:r>
            <a:r>
              <a:rPr lang="en-US" sz="1600" dirty="0" err="1"/>
              <a:t>noe</a:t>
            </a:r>
            <a:r>
              <a:rPr lang="en-US" sz="1600" dirty="0"/>
              <a:t> de </a:t>
            </a:r>
            <a:r>
              <a:rPr lang="en-US" sz="1600" dirty="0" err="1"/>
              <a:t>oppdager</a:t>
            </a:r>
            <a:r>
              <a:rPr lang="en-US" sz="1600" dirty="0"/>
              <a:t>. </a:t>
            </a:r>
            <a:r>
              <a:rPr lang="en-US" sz="1600" dirty="0" err="1"/>
              <a:t>Eventyr</a:t>
            </a:r>
            <a:r>
              <a:rPr lang="en-US" sz="1600" dirty="0"/>
              <a:t> </a:t>
            </a:r>
            <a:r>
              <a:rPr lang="en-US" sz="1600" dirty="0" err="1"/>
              <a:t>formidles</a:t>
            </a:r>
            <a:r>
              <a:rPr lang="en-US" sz="1600" dirty="0"/>
              <a:t> </a:t>
            </a:r>
            <a:r>
              <a:rPr lang="en-US" sz="1600" dirty="0" err="1"/>
              <a:t>ofte</a:t>
            </a:r>
            <a:r>
              <a:rPr lang="en-US" sz="1600" dirty="0"/>
              <a:t> </a:t>
            </a:r>
            <a:r>
              <a:rPr lang="en-US" sz="1600" dirty="0" err="1"/>
              <a:t>uten</a:t>
            </a:r>
            <a:r>
              <a:rPr lang="en-US" sz="1600" dirty="0"/>
              <a:t> binding </a:t>
            </a:r>
            <a:r>
              <a:rPr lang="en-US" sz="1600" dirty="0" err="1"/>
              <a:t>og</a:t>
            </a:r>
            <a:r>
              <a:rPr lang="en-US" sz="1600" dirty="0"/>
              <a:t> </a:t>
            </a:r>
            <a:r>
              <a:rPr lang="en-US" sz="1600" dirty="0" err="1"/>
              <a:t>barna</a:t>
            </a:r>
            <a:r>
              <a:rPr lang="en-US" sz="1600" dirty="0"/>
              <a:t> </a:t>
            </a:r>
            <a:r>
              <a:rPr lang="en-US" sz="1600" dirty="0" err="1"/>
              <a:t>opplever</a:t>
            </a:r>
            <a:r>
              <a:rPr lang="en-US" sz="1600" dirty="0"/>
              <a:t> </a:t>
            </a:r>
            <a:r>
              <a:rPr lang="en-US" sz="1600" dirty="0" err="1"/>
              <a:t>øyekontakt</a:t>
            </a:r>
            <a:r>
              <a:rPr lang="en-US" sz="1600" dirty="0"/>
              <a:t> </a:t>
            </a:r>
            <a:r>
              <a:rPr lang="en-US" sz="1600" dirty="0" err="1"/>
              <a:t>og</a:t>
            </a:r>
            <a:r>
              <a:rPr lang="en-US" sz="1600" dirty="0"/>
              <a:t> </a:t>
            </a:r>
            <a:r>
              <a:rPr lang="en-US" sz="1600" dirty="0" err="1"/>
              <a:t>innlevelse</a:t>
            </a:r>
            <a:r>
              <a:rPr lang="en-US" sz="1600" dirty="0"/>
              <a:t> </a:t>
            </a:r>
            <a:r>
              <a:rPr lang="en-US" sz="1600" dirty="0" err="1"/>
              <a:t>fra</a:t>
            </a:r>
            <a:r>
              <a:rPr lang="en-US" sz="1600" dirty="0"/>
              <a:t> den </a:t>
            </a:r>
            <a:r>
              <a:rPr lang="en-US" sz="1600" dirty="0" err="1"/>
              <a:t>voksne</a:t>
            </a:r>
            <a:r>
              <a:rPr lang="en-US" sz="1600" dirty="0"/>
              <a:t> </a:t>
            </a:r>
            <a:r>
              <a:rPr lang="en-US" sz="1600" dirty="0" err="1"/>
              <a:t>på</a:t>
            </a:r>
            <a:r>
              <a:rPr lang="en-US" sz="1600" dirty="0"/>
              <a:t> </a:t>
            </a:r>
            <a:r>
              <a:rPr lang="en-US" sz="1600" dirty="0" err="1"/>
              <a:t>en</a:t>
            </a:r>
            <a:r>
              <a:rPr lang="en-US" sz="1600" dirty="0"/>
              <a:t> </a:t>
            </a:r>
            <a:r>
              <a:rPr lang="en-US" sz="1600" dirty="0" err="1"/>
              <a:t>annen</a:t>
            </a:r>
            <a:r>
              <a:rPr lang="en-US" sz="1600" dirty="0"/>
              <a:t> </a:t>
            </a:r>
            <a:r>
              <a:rPr lang="en-US" sz="1600" dirty="0" err="1"/>
              <a:t>måte</a:t>
            </a:r>
            <a:r>
              <a:rPr lang="en-US" sz="1600" dirty="0"/>
              <a:t> </a:t>
            </a:r>
            <a:r>
              <a:rPr lang="en-US" sz="1600" dirty="0" err="1"/>
              <a:t>enn</a:t>
            </a:r>
            <a:r>
              <a:rPr lang="en-US" sz="1600" dirty="0"/>
              <a:t> </a:t>
            </a:r>
            <a:r>
              <a:rPr lang="en-US" sz="1600" dirty="0" err="1"/>
              <a:t>når</a:t>
            </a:r>
            <a:r>
              <a:rPr lang="en-US" sz="1600" dirty="0"/>
              <a:t> det </a:t>
            </a:r>
            <a:r>
              <a:rPr lang="en-US" sz="1600" dirty="0" err="1"/>
              <a:t>leses</a:t>
            </a:r>
            <a:r>
              <a:rPr lang="en-US" sz="1600" dirty="0"/>
              <a:t> </a:t>
            </a:r>
            <a:r>
              <a:rPr lang="en-US" sz="1600" dirty="0" err="1"/>
              <a:t>fra</a:t>
            </a:r>
            <a:r>
              <a:rPr lang="en-US" sz="1600" dirty="0"/>
              <a:t> </a:t>
            </a:r>
            <a:r>
              <a:rPr lang="en-US" sz="1600" dirty="0" err="1"/>
              <a:t>en</a:t>
            </a:r>
            <a:r>
              <a:rPr lang="en-US" sz="1600" dirty="0"/>
              <a:t> </a:t>
            </a:r>
            <a:r>
              <a:rPr lang="en-US" sz="1600" dirty="0" err="1"/>
              <a:t>bok</a:t>
            </a:r>
            <a:r>
              <a:rPr lang="en-US" sz="1600" dirty="0"/>
              <a:t>.</a:t>
            </a:r>
          </a:p>
        </p:txBody>
      </p:sp>
      <p:pic>
        <p:nvPicPr>
          <p:cNvPr id="1026" name="Picture 2" descr="Alle artikler av Anne Østgaard | Side 5 av 10 | Boktips">
            <a:extLst>
              <a:ext uri="{FF2B5EF4-FFF2-40B4-BE49-F238E27FC236}">
                <a16:creationId xmlns:a16="http://schemas.microsoft.com/office/drawing/2014/main" id="{FE06FC6B-1502-1446-A410-C16D13FAF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34" r="31347"/>
          <a:stretch/>
        </p:blipFill>
        <p:spPr bwMode="auto">
          <a:xfrm>
            <a:off x="5756743" y="2093976"/>
            <a:ext cx="2955798" cy="4096512"/>
          </a:xfrm>
          <a:prstGeom prst="rect">
            <a:avLst/>
          </a:prstGeom>
          <a:noFill/>
        </p:spPr>
      </p:pic>
      <p:sp>
        <p:nvSpPr>
          <p:cNvPr id="2" name="TekstSylinder 1">
            <a:extLst>
              <a:ext uri="{FF2B5EF4-FFF2-40B4-BE49-F238E27FC236}">
                <a16:creationId xmlns:a16="http://schemas.microsoft.com/office/drawing/2014/main" id="{5DB38B6B-0560-5A47-ADEA-D7A1F94C7B06}"/>
              </a:ext>
            </a:extLst>
          </p:cNvPr>
          <p:cNvSpPr txBox="1"/>
          <p:nvPr/>
        </p:nvSpPr>
        <p:spPr>
          <a:xfrm>
            <a:off x="4114800" y="431561"/>
            <a:ext cx="914400" cy="369332"/>
          </a:xfrm>
          <a:prstGeom prst="rect">
            <a:avLst/>
          </a:prstGeom>
          <a:noFill/>
        </p:spPr>
        <p:txBody>
          <a:bodyPr wrap="square" rtlCol="0">
            <a:spAutoFit/>
          </a:bodyPr>
          <a:lstStyle/>
          <a:p>
            <a:endParaRPr lang="en-US"/>
          </a:p>
        </p:txBody>
      </p:sp>
      <p:sp>
        <p:nvSpPr>
          <p:cNvPr id="10" name="TekstSylinder 9">
            <a:extLst>
              <a:ext uri="{FF2B5EF4-FFF2-40B4-BE49-F238E27FC236}">
                <a16:creationId xmlns:a16="http://schemas.microsoft.com/office/drawing/2014/main" id="{F406E033-D584-0F4E-9496-646E224455E0}"/>
              </a:ext>
            </a:extLst>
          </p:cNvPr>
          <p:cNvSpPr txBox="1"/>
          <p:nvPr/>
        </p:nvSpPr>
        <p:spPr>
          <a:xfrm>
            <a:off x="-814040" y="749929"/>
            <a:ext cx="6043961" cy="769441"/>
          </a:xfrm>
          <a:prstGeom prst="rect">
            <a:avLst/>
          </a:prstGeom>
          <a:noFill/>
        </p:spPr>
        <p:txBody>
          <a:bodyPr wrap="square">
            <a:spAutoFit/>
          </a:bodyPr>
          <a:lstStyle/>
          <a:p>
            <a:pPr algn="ctr"/>
            <a:r>
              <a:rPr lang="en-US" sz="4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Eventyr</a:t>
            </a:r>
            <a:endParaRPr lang="nb-NO"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2116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D9CDA7D2-8605-AB4D-BD32-39A6131EBC62}"/>
              </a:ext>
            </a:extLst>
          </p:cNvPr>
          <p:cNvSpPr>
            <a:spLocks noGrp="1"/>
          </p:cNvSpPr>
          <p:nvPr>
            <p:ph type="title"/>
          </p:nvPr>
        </p:nvSpPr>
        <p:spPr>
          <a:xfrm>
            <a:off x="852775" y="609597"/>
            <a:ext cx="7044316" cy="1330841"/>
          </a:xfrm>
        </p:spPr>
        <p:txBody>
          <a:bodyPr>
            <a:normAutofit/>
          </a:bodyPr>
          <a:lstStyle/>
          <a:p>
            <a:r>
              <a:rPr lang="nb-NO" b="1"/>
              <a:t>OSLO</a:t>
            </a:r>
          </a:p>
        </p:txBody>
      </p:sp>
      <p:sp>
        <p:nvSpPr>
          <p:cNvPr id="3" name="Plassholder for innhold 2">
            <a:extLst>
              <a:ext uri="{FF2B5EF4-FFF2-40B4-BE49-F238E27FC236}">
                <a16:creationId xmlns:a16="http://schemas.microsoft.com/office/drawing/2014/main" id="{D69DB8A5-69BB-D843-8E95-3E4A564585AB}"/>
              </a:ext>
            </a:extLst>
          </p:cNvPr>
          <p:cNvSpPr>
            <a:spLocks noGrp="1"/>
          </p:cNvSpPr>
          <p:nvPr>
            <p:ph idx="1"/>
          </p:nvPr>
        </p:nvSpPr>
        <p:spPr>
          <a:xfrm>
            <a:off x="775513" y="1651952"/>
            <a:ext cx="4175369" cy="4596451"/>
          </a:xfrm>
        </p:spPr>
        <p:txBody>
          <a:bodyPr>
            <a:normAutofit/>
          </a:bodyPr>
          <a:lstStyle/>
          <a:p>
            <a:pPr marL="0" indent="0">
              <a:buNone/>
            </a:pP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Oslo er byen vår.</a:t>
            </a:r>
          </a:p>
          <a:p>
            <a:pPr marL="0" indent="0">
              <a:buNone/>
            </a:pP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Det er her vi bor, og det er her vi har vår hverdag. Vi skal fortsette å lære mer om byen vi er så glade i. Barna, og vi, skal lete gjennom flere historier, se på kart og finne forskjeller og likheter i byen vår før og nå. Vi skal se hvordan vi flytter oss rundt i byen. Kan vi gå, eller må vi ta buss eller trikk?</a:t>
            </a:r>
          </a:p>
          <a:p>
            <a:pPr marL="0" indent="0">
              <a:buNone/>
            </a:pPr>
            <a:endParaRPr lang="nb-NO"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nb-NO" sz="1600" dirty="0">
                <a:latin typeface="Arial Unicode MS" panose="020B0604020202020204" pitchFamily="34" charset="-128"/>
                <a:ea typeface="Arial Unicode MS" panose="020B0604020202020204" pitchFamily="34" charset="-128"/>
                <a:cs typeface="Arial Unicode MS" panose="020B0604020202020204" pitchFamily="34" charset="-128"/>
              </a:rPr>
              <a:t>Hvilke tilbud har Oslo for barn? Og hvordan ser det ut der andre bor? Vi skal fortsette å undre oss over dette i året som kommer!</a:t>
            </a:r>
          </a:p>
          <a:p>
            <a:pPr marL="0" indent="0">
              <a:buNone/>
            </a:pPr>
            <a:endParaRPr lang="nb-NO"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6" name="Picture 2" descr="Oslo byvåpen - opprinnelsen til og utformingen av Oslos byvåpen">
            <a:extLst>
              <a:ext uri="{FF2B5EF4-FFF2-40B4-BE49-F238E27FC236}">
                <a16:creationId xmlns:a16="http://schemas.microsoft.com/office/drawing/2014/main" id="{51852F0D-BB55-F746-A7A5-07E39B1B87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0250" y="2184914"/>
            <a:ext cx="3129929" cy="3755915"/>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2432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BF04004-F665-BF49-9995-EF3392C0DA7C}"/>
              </a:ext>
            </a:extLst>
          </p:cNvPr>
          <p:cNvSpPr txBox="1"/>
          <p:nvPr/>
        </p:nvSpPr>
        <p:spPr>
          <a:xfrm>
            <a:off x="53303" y="545748"/>
            <a:ext cx="7359804" cy="646331"/>
          </a:xfrm>
          <a:prstGeom prst="rect">
            <a:avLst/>
          </a:prstGeom>
          <a:noFill/>
        </p:spPr>
        <p:txBody>
          <a:bodyPr wrap="square" rtlCol="0">
            <a:spAutoFit/>
          </a:bodyPr>
          <a:lstStyle/>
          <a:p>
            <a:endParaRPr lang="nb-NO"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nb-NO" dirty="0"/>
          </a:p>
        </p:txBody>
      </p:sp>
      <p:sp>
        <p:nvSpPr>
          <p:cNvPr id="3" name="TekstSylinder 2">
            <a:extLst>
              <a:ext uri="{FF2B5EF4-FFF2-40B4-BE49-F238E27FC236}">
                <a16:creationId xmlns:a16="http://schemas.microsoft.com/office/drawing/2014/main" id="{B8C42E3B-A730-1543-A1D2-E690AFABA0A9}"/>
              </a:ext>
            </a:extLst>
          </p:cNvPr>
          <p:cNvSpPr txBox="1"/>
          <p:nvPr/>
        </p:nvSpPr>
        <p:spPr>
          <a:xfrm>
            <a:off x="775513" y="6276202"/>
            <a:ext cx="1903470" cy="276999"/>
          </a:xfrm>
          <a:prstGeom prst="rect">
            <a:avLst/>
          </a:prstGeom>
          <a:noFill/>
        </p:spPr>
        <p:txBody>
          <a:bodyPr wrap="none" rtlCol="0">
            <a:spAutoFit/>
          </a:bodyPr>
          <a:lstStyle/>
          <a:p>
            <a:r>
              <a:rPr lang="nb-NO" sz="1200" dirty="0" err="1">
                <a:hlinkClick r:id="rId2"/>
              </a:rPr>
              <a:t>https</a:t>
            </a:r>
            <a:r>
              <a:rPr lang="nb-NO" sz="1200" dirty="0">
                <a:hlinkClick r:id="rId2"/>
              </a:rPr>
              <a:t>://</a:t>
            </a:r>
            <a:r>
              <a:rPr lang="nb-NO" sz="1200" dirty="0" err="1">
                <a:hlinkClick r:id="rId2"/>
              </a:rPr>
              <a:t>www.villaeckbo.no</a:t>
            </a:r>
            <a:r>
              <a:rPr lang="nb-NO" sz="1200" dirty="0">
                <a:hlinkClick r:id="rId2"/>
              </a:rPr>
              <a:t>/</a:t>
            </a:r>
            <a:endParaRPr lang="nb-NO" sz="1200" dirty="0"/>
          </a:p>
        </p:txBody>
      </p:sp>
      <p:sp>
        <p:nvSpPr>
          <p:cNvPr id="4" name="AutoShape 2">
            <a:extLst>
              <a:ext uri="{FF2B5EF4-FFF2-40B4-BE49-F238E27FC236}">
                <a16:creationId xmlns:a16="http://schemas.microsoft.com/office/drawing/2014/main" id="{C6743F76-D7A0-F444-ABAA-ACF1CD5C8A2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5" name="AutoShape 4">
            <a:extLst>
              <a:ext uri="{FF2B5EF4-FFF2-40B4-BE49-F238E27FC236}">
                <a16:creationId xmlns:a16="http://schemas.microsoft.com/office/drawing/2014/main" id="{BD9C36E1-227D-5A45-B343-7C365C44A41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Tittel 8">
            <a:extLst>
              <a:ext uri="{FF2B5EF4-FFF2-40B4-BE49-F238E27FC236}">
                <a16:creationId xmlns:a16="http://schemas.microsoft.com/office/drawing/2014/main" id="{6B0E7F5D-D1F8-6A4A-BF91-3301E1E587C4}"/>
              </a:ext>
            </a:extLst>
          </p:cNvPr>
          <p:cNvSpPr>
            <a:spLocks noGrp="1"/>
          </p:cNvSpPr>
          <p:nvPr>
            <p:ph type="title"/>
          </p:nvPr>
        </p:nvSpPr>
        <p:spPr/>
        <p:txBody>
          <a:bodyPr/>
          <a:lstStyle/>
          <a:p>
            <a:r>
              <a:rPr lang="nb-NO" dirty="0">
                <a:latin typeface="Andale Mono" panose="020B0509000000000004" pitchFamily="49" charset="0"/>
              </a:rPr>
              <a:t>Villa Eckbo</a:t>
            </a:r>
          </a:p>
        </p:txBody>
      </p:sp>
      <p:pic>
        <p:nvPicPr>
          <p:cNvPr id="13" name="Plassholder for innhold 12">
            <a:extLst>
              <a:ext uri="{FF2B5EF4-FFF2-40B4-BE49-F238E27FC236}">
                <a16:creationId xmlns:a16="http://schemas.microsoft.com/office/drawing/2014/main" id="{F9751C97-34E8-D242-ABD1-6F2DA4575F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5009" y="1939595"/>
            <a:ext cx="4629150" cy="3283610"/>
          </a:xfrm>
        </p:spPr>
      </p:pic>
      <p:sp>
        <p:nvSpPr>
          <p:cNvPr id="11" name="Plassholder for tekst 10">
            <a:extLst>
              <a:ext uri="{FF2B5EF4-FFF2-40B4-BE49-F238E27FC236}">
                <a16:creationId xmlns:a16="http://schemas.microsoft.com/office/drawing/2014/main" id="{2FE73AAF-4E23-3443-B7A5-E307BDC52148}"/>
              </a:ext>
            </a:extLst>
          </p:cNvPr>
          <p:cNvSpPr>
            <a:spLocks noGrp="1"/>
          </p:cNvSpPr>
          <p:nvPr>
            <p:ph type="body" sz="half" idx="2"/>
          </p:nvPr>
        </p:nvSpPr>
        <p:spPr/>
        <p:txBody>
          <a:bodyPr/>
          <a:lstStyle/>
          <a:p>
            <a:r>
              <a:rPr lang="nb-NO" sz="1200" dirty="0">
                <a:latin typeface="Arial Unicode MS" panose="020B0604020202020204" pitchFamily="34" charset="-128"/>
                <a:ea typeface="Arial Unicode MS" panose="020B0604020202020204" pitchFamily="34" charset="-128"/>
                <a:cs typeface="Arial Unicode MS" panose="020B0604020202020204" pitchFamily="34" charset="-128"/>
              </a:rPr>
              <a:t>Vi jobber sammen med Villa Eckbo i Kristianiasvingen, og ser hva vi kan gjøre for nabolaget og for barn og voksne som har lyst til å bruke en have full av frukt og bær, og et hus fullt av byens historie.</a:t>
            </a:r>
          </a:p>
          <a:p>
            <a:r>
              <a:rPr lang="nb-NO" dirty="0">
                <a:latin typeface="Arial Unicode MS" panose="020B0604020202020204" pitchFamily="34" charset="-128"/>
                <a:ea typeface="Arial Unicode MS" panose="020B0604020202020204" pitchFamily="34" charset="-128"/>
                <a:cs typeface="Arial Unicode MS" panose="020B0604020202020204" pitchFamily="34" charset="-128"/>
              </a:rPr>
              <a:t>Vi er en av få barnehaver og skoler i nærområdet som får være med på et prøveprosjekt for bruk av fasilitetene i og rundt Villa Eckbo i Kristianiasvinen. Vi får være med på høsting og syltetøylaging, og vi får være med å fortelle historien til huset, og de som bodde der, Alice Mary og Eivind Eckbo.</a:t>
            </a:r>
          </a:p>
          <a:p>
            <a:r>
              <a:rPr lang="nb-NO" dirty="0">
                <a:latin typeface="Arial Unicode MS" panose="020B0604020202020204" pitchFamily="34" charset="-128"/>
                <a:ea typeface="Arial Unicode MS" panose="020B0604020202020204" pitchFamily="34" charset="-128"/>
                <a:cs typeface="Arial Unicode MS" panose="020B0604020202020204" pitchFamily="34" charset="-128"/>
              </a:rPr>
              <a:t>Huset skal restaureres og vil vil ikke kunne komme inn ennå, men vi får være med å forme bruken når huste står ferdig om et par år. Vi skal se på både arkitektur, historie og kunst.</a:t>
            </a:r>
          </a:p>
          <a:p>
            <a:endParaRPr lang="nb-NO"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nb-NO" dirty="0"/>
          </a:p>
        </p:txBody>
      </p:sp>
    </p:spTree>
    <p:extLst>
      <p:ext uri="{BB962C8B-B14F-4D97-AF65-F5344CB8AC3E}">
        <p14:creationId xmlns:p14="http://schemas.microsoft.com/office/powerpoint/2010/main" val="1633466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855360" y="393392"/>
            <a:ext cx="2292590" cy="923330"/>
          </a:xfrm>
          <a:prstGeom prst="rect">
            <a:avLst/>
          </a:prstGeom>
          <a:noFill/>
        </p:spPr>
        <p:txBody>
          <a:bodyPr wrap="none" lIns="91440" tIns="45720" rIns="91440" bIns="45720">
            <a:spAutoFit/>
          </a:bodyPr>
          <a:lstStyle/>
          <a:p>
            <a:pPr algn="ctr"/>
            <a:r>
              <a:rPr lang="nb-NO" sz="5400" b="1">
                <a:ln w="12700">
                  <a:solidFill>
                    <a:schemeClr val="tx2">
                      <a:satMod val="155000"/>
                    </a:schemeClr>
                  </a:solidFill>
                  <a:prstDash val="solid"/>
                </a:ln>
                <a:solidFill>
                  <a:srgbClr val="5CD94B"/>
                </a:solidFill>
                <a:effectLst>
                  <a:outerShdw blurRad="41275" dist="20320" dir="1800000" algn="tl" rotWithShape="0">
                    <a:srgbClr val="000000">
                      <a:alpha val="40000"/>
                    </a:srgbClr>
                  </a:outerShdw>
                </a:effectLst>
              </a:rPr>
              <a:t>August</a:t>
            </a:r>
            <a:endParaRPr lang="nb-NO" sz="5400" b="1" cap="none" spc="0">
              <a:ln w="12700">
                <a:solidFill>
                  <a:schemeClr val="tx2">
                    <a:satMod val="155000"/>
                  </a:schemeClr>
                </a:solidFill>
                <a:prstDash val="solid"/>
              </a:ln>
              <a:solidFill>
                <a:srgbClr val="5CD94B"/>
              </a:solidFill>
              <a:effectLst>
                <a:outerShdw blurRad="41275" dist="20320" dir="1800000" algn="tl" rotWithShape="0">
                  <a:srgbClr val="000000">
                    <a:alpha val="40000"/>
                  </a:srgbClr>
                </a:outerShdw>
              </a:effectLst>
            </a:endParaRPr>
          </a:p>
        </p:txBody>
      </p:sp>
      <p:sp>
        <p:nvSpPr>
          <p:cNvPr id="3" name="Ellipse 2"/>
          <p:cNvSpPr/>
          <p:nvPr/>
        </p:nvSpPr>
        <p:spPr>
          <a:xfrm>
            <a:off x="7006269" y="5532372"/>
            <a:ext cx="1863657" cy="8421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b-NO"/>
              <a:t>Meg selv</a:t>
            </a:r>
          </a:p>
          <a:p>
            <a:pPr algn="ctr"/>
            <a:r>
              <a:rPr lang="nb-NO"/>
              <a:t>&amp; andre</a:t>
            </a:r>
          </a:p>
        </p:txBody>
      </p:sp>
      <p:sp>
        <p:nvSpPr>
          <p:cNvPr id="6" name="Ellipse 5"/>
          <p:cNvSpPr/>
          <p:nvPr/>
        </p:nvSpPr>
        <p:spPr>
          <a:xfrm>
            <a:off x="4323020" y="3973939"/>
            <a:ext cx="1532340" cy="646178"/>
          </a:xfrm>
          <a:prstGeom prst="ellipse">
            <a:avLst/>
          </a:prstGeom>
          <a:ln/>
        </p:spPr>
        <p:style>
          <a:lnRef idx="1">
            <a:schemeClr val="accent6"/>
          </a:lnRef>
          <a:fillRef idx="2">
            <a:schemeClr val="accent6"/>
          </a:fillRef>
          <a:effectRef idx="1">
            <a:schemeClr val="accent6"/>
          </a:effectRef>
          <a:fontRef idx="minor">
            <a:schemeClr val="dk1"/>
          </a:fontRef>
        </p:style>
        <p:txBody>
          <a:bodyPr/>
          <a:lstStyle/>
          <a:p>
            <a:pPr algn="ctr"/>
            <a:r>
              <a:rPr lang="nb-NO"/>
              <a:t>Sang</a:t>
            </a:r>
          </a:p>
        </p:txBody>
      </p:sp>
      <p:sp>
        <p:nvSpPr>
          <p:cNvPr id="7" name="Ellipse 6"/>
          <p:cNvSpPr/>
          <p:nvPr/>
        </p:nvSpPr>
        <p:spPr>
          <a:xfrm>
            <a:off x="4417558" y="5557560"/>
            <a:ext cx="1446845" cy="604761"/>
          </a:xfrm>
          <a:prstGeom prst="ellipse">
            <a:avLst/>
          </a:prstGeom>
          <a:ln/>
        </p:spPr>
        <p:style>
          <a:lnRef idx="1">
            <a:schemeClr val="accent6"/>
          </a:lnRef>
          <a:fillRef idx="2">
            <a:schemeClr val="accent6"/>
          </a:fillRef>
          <a:effectRef idx="1">
            <a:schemeClr val="accent6"/>
          </a:effectRef>
          <a:fontRef idx="minor">
            <a:schemeClr val="dk1"/>
          </a:fontRef>
        </p:style>
        <p:txBody>
          <a:bodyPr/>
          <a:lstStyle/>
          <a:p>
            <a:pPr algn="ctr"/>
            <a:r>
              <a:rPr lang="nb-NO"/>
              <a:t>Språk</a:t>
            </a:r>
          </a:p>
        </p:txBody>
      </p:sp>
      <p:sp>
        <p:nvSpPr>
          <p:cNvPr id="8" name="Ellipse 7"/>
          <p:cNvSpPr/>
          <p:nvPr/>
        </p:nvSpPr>
        <p:spPr>
          <a:xfrm>
            <a:off x="5560134" y="4683300"/>
            <a:ext cx="1736748" cy="822960"/>
          </a:xfrm>
          <a:prstGeom prst="ellipse">
            <a:avLst/>
          </a:prstGeom>
          <a:ln/>
        </p:spPr>
        <p:style>
          <a:lnRef idx="1">
            <a:schemeClr val="accent6"/>
          </a:lnRef>
          <a:fillRef idx="2">
            <a:schemeClr val="accent6"/>
          </a:fillRef>
          <a:effectRef idx="1">
            <a:schemeClr val="accent6"/>
          </a:effectRef>
          <a:fontRef idx="minor">
            <a:schemeClr val="dk1"/>
          </a:fontRef>
        </p:style>
        <p:txBody>
          <a:bodyPr/>
          <a:lstStyle/>
          <a:p>
            <a:pPr algn="ctr"/>
            <a:r>
              <a:rPr lang="nb-NO"/>
              <a:t>Trygghet</a:t>
            </a:r>
          </a:p>
        </p:txBody>
      </p:sp>
      <p:sp>
        <p:nvSpPr>
          <p:cNvPr id="10" name="Ramme 9"/>
          <p:cNvSpPr/>
          <p:nvPr/>
        </p:nvSpPr>
        <p:spPr>
          <a:xfrm>
            <a:off x="4417558" y="1477214"/>
            <a:ext cx="4196679" cy="2153695"/>
          </a:xfrm>
          <a:prstGeom prst="frame">
            <a:avLst>
              <a:gd name="adj1" fmla="val 6048"/>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sp>
        <p:nvSpPr>
          <p:cNvPr id="11" name="TekstSylinder 10"/>
          <p:cNvSpPr txBox="1"/>
          <p:nvPr/>
        </p:nvSpPr>
        <p:spPr>
          <a:xfrm>
            <a:off x="4558273" y="1778387"/>
            <a:ext cx="3793673" cy="1600438"/>
          </a:xfrm>
          <a:prstGeom prst="rect">
            <a:avLst/>
          </a:prstGeom>
          <a:noFill/>
        </p:spPr>
        <p:txBody>
          <a:bodyPr wrap="square" rtlCol="0">
            <a:spAutoFit/>
          </a:bodyPr>
          <a:lstStyle/>
          <a:p>
            <a:pPr marL="285750" indent="-285750">
              <a:buFont typeface="Arial"/>
              <a:buChar char="•"/>
            </a:pPr>
            <a:r>
              <a:rPr lang="nb-NO" sz="1400" b="1">
                <a:solidFill>
                  <a:schemeClr val="accent2">
                    <a:lumMod val="75000"/>
                  </a:schemeClr>
                </a:solidFill>
              </a:rPr>
              <a:t>Barnehaven skal i samarbeid og forståelse med hjemmet ivareta barnas behov for omsorg og lek, og fremme læring og danning som grunnlag for allsidig utvikling</a:t>
            </a:r>
          </a:p>
          <a:p>
            <a:pPr marL="285750" indent="-285750">
              <a:buFont typeface="Arial"/>
              <a:buChar char="•"/>
            </a:pPr>
            <a:r>
              <a:rPr lang="nb-NO" sz="1400" b="1">
                <a:solidFill>
                  <a:schemeClr val="accent2">
                    <a:lumMod val="75000"/>
                  </a:schemeClr>
                </a:solidFill>
              </a:rPr>
              <a:t>For å sikre samarbeidet med baras hjem, skal hver barnehave ha et foreldreråd og et samarbeidsutvalg.</a:t>
            </a:r>
          </a:p>
        </p:txBody>
      </p:sp>
      <p:sp>
        <p:nvSpPr>
          <p:cNvPr id="13" name="TekstSylinder 12"/>
          <p:cNvSpPr txBox="1"/>
          <p:nvPr/>
        </p:nvSpPr>
        <p:spPr>
          <a:xfrm>
            <a:off x="358927" y="5108893"/>
            <a:ext cx="3810143" cy="1015663"/>
          </a:xfrm>
          <a:prstGeom prst="rect">
            <a:avLst/>
          </a:prstGeom>
          <a:noFill/>
        </p:spPr>
        <p:txBody>
          <a:bodyPr wrap="square" rtlCol="0">
            <a:spAutoFit/>
          </a:bodyPr>
          <a:lstStyle/>
          <a:p>
            <a:r>
              <a:rPr lang="nb-NO" sz="2000" b="1">
                <a:solidFill>
                  <a:schemeClr val="accent6">
                    <a:lumMod val="75000"/>
                  </a:schemeClr>
                </a:solidFill>
              </a:rPr>
              <a:t>Se hva vi gjør på:</a:t>
            </a:r>
          </a:p>
          <a:p>
            <a:r>
              <a:rPr lang="nb-NO" sz="2000" b="1" err="1">
                <a:solidFill>
                  <a:schemeClr val="accent6">
                    <a:lumMod val="75000"/>
                  </a:schemeClr>
                </a:solidFill>
              </a:rPr>
              <a:t>Davinas.no</a:t>
            </a:r>
            <a:r>
              <a:rPr lang="nb-NO" sz="2000" b="1">
                <a:solidFill>
                  <a:schemeClr val="accent6">
                    <a:lumMod val="75000"/>
                  </a:schemeClr>
                </a:solidFill>
              </a:rPr>
              <a:t> eller </a:t>
            </a:r>
            <a:r>
              <a:rPr lang="nb-NO" sz="2000" b="1" err="1">
                <a:solidFill>
                  <a:schemeClr val="accent6">
                    <a:lumMod val="75000"/>
                  </a:schemeClr>
                </a:solidFill>
              </a:rPr>
              <a:t>app</a:t>
            </a:r>
            <a:r>
              <a:rPr lang="nb-NO" sz="2000" b="1">
                <a:solidFill>
                  <a:schemeClr val="accent6">
                    <a:lumMod val="75000"/>
                  </a:schemeClr>
                </a:solidFill>
              </a:rPr>
              <a:t>: </a:t>
            </a:r>
            <a:r>
              <a:rPr lang="nb-NO" sz="2000" b="1" err="1">
                <a:solidFill>
                  <a:schemeClr val="accent6">
                    <a:lumMod val="75000"/>
                  </a:schemeClr>
                </a:solidFill>
              </a:rPr>
              <a:t>Kidplan</a:t>
            </a:r>
            <a:endParaRPr lang="nb-NO" sz="2000" b="1">
              <a:solidFill>
                <a:schemeClr val="accent6">
                  <a:lumMod val="75000"/>
                </a:schemeClr>
              </a:solidFill>
            </a:endParaRPr>
          </a:p>
          <a:p>
            <a:r>
              <a:rPr lang="nb-NO" sz="2000" b="1" err="1">
                <a:solidFill>
                  <a:schemeClr val="accent6">
                    <a:lumMod val="75000"/>
                  </a:schemeClr>
                </a:solidFill>
              </a:rPr>
              <a:t>Instagram</a:t>
            </a:r>
            <a:r>
              <a:rPr lang="nb-NO" sz="2000" b="1">
                <a:solidFill>
                  <a:schemeClr val="accent6">
                    <a:lumMod val="75000"/>
                  </a:schemeClr>
                </a:solidFill>
              </a:rPr>
              <a:t> @</a:t>
            </a:r>
            <a:r>
              <a:rPr lang="nb-NO" sz="2000" b="1" err="1">
                <a:solidFill>
                  <a:schemeClr val="accent6">
                    <a:lumMod val="75000"/>
                  </a:schemeClr>
                </a:solidFill>
              </a:rPr>
              <a:t>davinasbarnehave</a:t>
            </a:r>
            <a:endParaRPr lang="nb-NO" sz="2000" b="1">
              <a:solidFill>
                <a:schemeClr val="accent6">
                  <a:lumMod val="75000"/>
                </a:schemeClr>
              </a:solidFill>
            </a:endParaRPr>
          </a:p>
        </p:txBody>
      </p:sp>
      <p:sp>
        <p:nvSpPr>
          <p:cNvPr id="14" name="Ellipse 13"/>
          <p:cNvSpPr/>
          <p:nvPr/>
        </p:nvSpPr>
        <p:spPr>
          <a:xfrm>
            <a:off x="7001655" y="3860340"/>
            <a:ext cx="1711803" cy="822960"/>
          </a:xfrm>
          <a:prstGeom prst="ellipse">
            <a:avLst/>
          </a:prstGeom>
          <a:ln/>
        </p:spPr>
        <p:style>
          <a:lnRef idx="1">
            <a:schemeClr val="accent6"/>
          </a:lnRef>
          <a:fillRef idx="2">
            <a:schemeClr val="accent6"/>
          </a:fillRef>
          <a:effectRef idx="1">
            <a:schemeClr val="accent6"/>
          </a:effectRef>
          <a:fontRef idx="minor">
            <a:schemeClr val="dk1"/>
          </a:fontRef>
        </p:style>
        <p:txBody>
          <a:bodyPr/>
          <a:lstStyle/>
          <a:p>
            <a:pPr algn="ctr"/>
            <a:r>
              <a:rPr lang="nb-NO"/>
              <a:t>Innkjøring</a:t>
            </a:r>
          </a:p>
        </p:txBody>
      </p:sp>
      <p:pic>
        <p:nvPicPr>
          <p:cNvPr id="16" name="Bilde 15"/>
          <p:cNvPicPr>
            <a:picLocks noChangeAspect="1"/>
          </p:cNvPicPr>
          <p:nvPr/>
        </p:nvPicPr>
        <p:blipFill>
          <a:blip r:embed="rId2"/>
          <a:stretch>
            <a:fillRect/>
          </a:stretch>
        </p:blipFill>
        <p:spPr>
          <a:xfrm>
            <a:off x="610081" y="2358054"/>
            <a:ext cx="3317590" cy="2565211"/>
          </a:xfrm>
          <a:prstGeom prst="rect">
            <a:avLst/>
          </a:prstGeom>
        </p:spPr>
      </p:pic>
      <p:sp>
        <p:nvSpPr>
          <p:cNvPr id="17" name="Plakett 16"/>
          <p:cNvSpPr/>
          <p:nvPr/>
        </p:nvSpPr>
        <p:spPr>
          <a:xfrm>
            <a:off x="610081" y="526930"/>
            <a:ext cx="3333876" cy="1579584"/>
          </a:xfrm>
          <a:prstGeom prst="plaque">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r>
              <a:rPr lang="nb-NO" sz="1400" b="1">
                <a:solidFill>
                  <a:srgbClr val="A30C22"/>
                </a:solidFill>
              </a:rPr>
              <a:t>The most </a:t>
            </a:r>
            <a:r>
              <a:rPr lang="nb-NO" sz="1400" b="1" err="1">
                <a:solidFill>
                  <a:srgbClr val="A30C22"/>
                </a:solidFill>
              </a:rPr>
              <a:t>important</a:t>
            </a:r>
            <a:r>
              <a:rPr lang="nb-NO" sz="1400" b="1">
                <a:solidFill>
                  <a:srgbClr val="A30C22"/>
                </a:solidFill>
              </a:rPr>
              <a:t> </a:t>
            </a:r>
            <a:r>
              <a:rPr lang="nb-NO" sz="1400" b="1" err="1">
                <a:solidFill>
                  <a:srgbClr val="A30C22"/>
                </a:solidFill>
              </a:rPr>
              <a:t>period</a:t>
            </a:r>
            <a:r>
              <a:rPr lang="nb-NO" sz="1400" b="1">
                <a:solidFill>
                  <a:srgbClr val="A30C22"/>
                </a:solidFill>
              </a:rPr>
              <a:t> og </a:t>
            </a:r>
            <a:r>
              <a:rPr lang="nb-NO" sz="1400" b="1" err="1">
                <a:solidFill>
                  <a:srgbClr val="A30C22"/>
                </a:solidFill>
              </a:rPr>
              <a:t>life</a:t>
            </a:r>
            <a:r>
              <a:rPr lang="nb-NO" sz="1400" b="1">
                <a:solidFill>
                  <a:srgbClr val="A30C22"/>
                </a:solidFill>
              </a:rPr>
              <a:t> is not </a:t>
            </a:r>
            <a:r>
              <a:rPr lang="nb-NO" sz="1400" b="1" err="1">
                <a:solidFill>
                  <a:srgbClr val="A30C22"/>
                </a:solidFill>
              </a:rPr>
              <a:t>the</a:t>
            </a:r>
            <a:r>
              <a:rPr lang="nb-NO" sz="1400" b="1">
                <a:solidFill>
                  <a:srgbClr val="A30C22"/>
                </a:solidFill>
              </a:rPr>
              <a:t> age </a:t>
            </a:r>
            <a:r>
              <a:rPr lang="nb-NO" sz="1400" b="1" err="1">
                <a:solidFill>
                  <a:srgbClr val="A30C22"/>
                </a:solidFill>
              </a:rPr>
              <a:t>of</a:t>
            </a:r>
            <a:r>
              <a:rPr lang="nb-NO" sz="1400" b="1">
                <a:solidFill>
                  <a:srgbClr val="A30C22"/>
                </a:solidFill>
              </a:rPr>
              <a:t> </a:t>
            </a:r>
            <a:r>
              <a:rPr lang="nb-NO" sz="1400" b="1" err="1">
                <a:solidFill>
                  <a:srgbClr val="A30C22"/>
                </a:solidFill>
              </a:rPr>
              <a:t>university</a:t>
            </a:r>
            <a:r>
              <a:rPr lang="nb-NO" sz="1400" b="1">
                <a:solidFill>
                  <a:srgbClr val="A30C22"/>
                </a:solidFill>
              </a:rPr>
              <a:t> studies, </a:t>
            </a:r>
            <a:r>
              <a:rPr lang="nb-NO" sz="1400" b="1" err="1">
                <a:solidFill>
                  <a:srgbClr val="A30C22"/>
                </a:solidFill>
              </a:rPr>
              <a:t>but</a:t>
            </a:r>
            <a:r>
              <a:rPr lang="nb-NO" sz="1400" b="1">
                <a:solidFill>
                  <a:srgbClr val="A30C22"/>
                </a:solidFill>
              </a:rPr>
              <a:t> </a:t>
            </a:r>
            <a:r>
              <a:rPr lang="nb-NO" sz="1400" b="1" err="1">
                <a:solidFill>
                  <a:srgbClr val="A30C22"/>
                </a:solidFill>
              </a:rPr>
              <a:t>the</a:t>
            </a:r>
            <a:r>
              <a:rPr lang="nb-NO" sz="1400" b="1">
                <a:solidFill>
                  <a:srgbClr val="A30C22"/>
                </a:solidFill>
              </a:rPr>
              <a:t> first </a:t>
            </a:r>
            <a:r>
              <a:rPr lang="nb-NO" sz="1400" b="1" err="1">
                <a:solidFill>
                  <a:srgbClr val="A30C22"/>
                </a:solidFill>
              </a:rPr>
              <a:t>one</a:t>
            </a:r>
            <a:r>
              <a:rPr lang="nb-NO" sz="1400" b="1">
                <a:solidFill>
                  <a:srgbClr val="A30C22"/>
                </a:solidFill>
              </a:rPr>
              <a:t>, </a:t>
            </a:r>
            <a:r>
              <a:rPr lang="nb-NO" sz="1400" b="1" err="1">
                <a:solidFill>
                  <a:srgbClr val="A30C22"/>
                </a:solidFill>
              </a:rPr>
              <a:t>the</a:t>
            </a:r>
            <a:r>
              <a:rPr lang="nb-NO" sz="1400" b="1">
                <a:solidFill>
                  <a:srgbClr val="A30C22"/>
                </a:solidFill>
              </a:rPr>
              <a:t> </a:t>
            </a:r>
            <a:r>
              <a:rPr lang="nb-NO" sz="1400" b="1" err="1">
                <a:solidFill>
                  <a:srgbClr val="A30C22"/>
                </a:solidFill>
              </a:rPr>
              <a:t>period</a:t>
            </a:r>
            <a:r>
              <a:rPr lang="nb-NO" sz="1400" b="1">
                <a:solidFill>
                  <a:srgbClr val="A30C22"/>
                </a:solidFill>
              </a:rPr>
              <a:t> from </a:t>
            </a:r>
            <a:r>
              <a:rPr lang="nb-NO" sz="1400" b="1" err="1">
                <a:solidFill>
                  <a:srgbClr val="A30C22"/>
                </a:solidFill>
              </a:rPr>
              <a:t>birth</a:t>
            </a:r>
            <a:r>
              <a:rPr lang="nb-NO" sz="1400" b="1">
                <a:solidFill>
                  <a:srgbClr val="A30C22"/>
                </a:solidFill>
              </a:rPr>
              <a:t> to </a:t>
            </a:r>
            <a:r>
              <a:rPr lang="nb-NO" sz="1400" b="1" err="1">
                <a:solidFill>
                  <a:srgbClr val="A30C22"/>
                </a:solidFill>
              </a:rPr>
              <a:t>the</a:t>
            </a:r>
            <a:r>
              <a:rPr lang="nb-NO" sz="1400" b="1">
                <a:solidFill>
                  <a:srgbClr val="A30C22"/>
                </a:solidFill>
              </a:rPr>
              <a:t> age og </a:t>
            </a:r>
            <a:r>
              <a:rPr lang="nb-NO" sz="1400" b="1" err="1">
                <a:solidFill>
                  <a:srgbClr val="A30C22"/>
                </a:solidFill>
              </a:rPr>
              <a:t>six</a:t>
            </a:r>
            <a:r>
              <a:rPr lang="nb-NO" sz="1400" b="1">
                <a:solidFill>
                  <a:srgbClr val="A30C22"/>
                </a:solidFill>
              </a:rPr>
              <a:t>.</a:t>
            </a:r>
          </a:p>
          <a:p>
            <a:r>
              <a:rPr lang="nb-NO" sz="1400" b="1">
                <a:solidFill>
                  <a:srgbClr val="A30C22"/>
                </a:solidFill>
              </a:rPr>
              <a:t>- Marie Montessori</a:t>
            </a:r>
          </a:p>
        </p:txBody>
      </p:sp>
    </p:spTree>
    <p:extLst>
      <p:ext uri="{BB962C8B-B14F-4D97-AF65-F5344CB8AC3E}">
        <p14:creationId xmlns:p14="http://schemas.microsoft.com/office/powerpoint/2010/main" val="3214878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108280" y="3837995"/>
            <a:ext cx="1860992" cy="535732"/>
          </a:xfrm>
          <a:prstGeom prst="rect">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pPr algn="ctr"/>
            <a:r>
              <a:rPr lang="nb-NO"/>
              <a:t>Språkforståelse</a:t>
            </a:r>
          </a:p>
        </p:txBody>
      </p:sp>
      <p:sp>
        <p:nvSpPr>
          <p:cNvPr id="5" name="Rektangel 4"/>
          <p:cNvSpPr/>
          <p:nvPr/>
        </p:nvSpPr>
        <p:spPr>
          <a:xfrm>
            <a:off x="3528595" y="2035838"/>
            <a:ext cx="1060308" cy="604760"/>
          </a:xfrm>
          <a:prstGeom prst="rect">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pPr algn="ctr"/>
            <a:r>
              <a:rPr lang="nb-NO" dirty="0"/>
              <a:t>Empati</a:t>
            </a:r>
          </a:p>
        </p:txBody>
      </p:sp>
      <p:sp>
        <p:nvSpPr>
          <p:cNvPr id="7" name="Rektangel 6"/>
          <p:cNvSpPr/>
          <p:nvPr/>
        </p:nvSpPr>
        <p:spPr>
          <a:xfrm>
            <a:off x="2291192" y="3837995"/>
            <a:ext cx="1474455" cy="535732"/>
          </a:xfrm>
          <a:prstGeom prst="rect">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r>
              <a:rPr lang="nb-NO"/>
              <a:t>Medvirkning</a:t>
            </a:r>
          </a:p>
        </p:txBody>
      </p:sp>
      <p:sp>
        <p:nvSpPr>
          <p:cNvPr id="8" name="Ramme 7"/>
          <p:cNvSpPr/>
          <p:nvPr/>
        </p:nvSpPr>
        <p:spPr>
          <a:xfrm>
            <a:off x="249947" y="4986683"/>
            <a:ext cx="8516145" cy="1564681"/>
          </a:xfrm>
          <a:prstGeom prst="frame">
            <a:avLst>
              <a:gd name="adj1" fmla="val 4447"/>
            </a:avLst>
          </a:prstGeom>
          <a:solidFill>
            <a:srgbClr val="F16F57"/>
          </a:solidFill>
          <a:ln>
            <a:solidFill>
              <a:srgbClr val="F16F5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rgbClr val="F16F57"/>
              </a:solidFill>
            </a:endParaRPr>
          </a:p>
        </p:txBody>
      </p:sp>
      <p:sp>
        <p:nvSpPr>
          <p:cNvPr id="11" name="Rektangel 10"/>
          <p:cNvSpPr/>
          <p:nvPr/>
        </p:nvSpPr>
        <p:spPr>
          <a:xfrm>
            <a:off x="3528595" y="1252167"/>
            <a:ext cx="1159370" cy="495977"/>
          </a:xfrm>
          <a:prstGeom prst="rect">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r>
              <a:rPr lang="nb-NO" dirty="0"/>
              <a:t>Nærmiljø</a:t>
            </a:r>
          </a:p>
        </p:txBody>
      </p:sp>
      <p:sp>
        <p:nvSpPr>
          <p:cNvPr id="12" name="Rektangel 11"/>
          <p:cNvSpPr/>
          <p:nvPr/>
        </p:nvSpPr>
        <p:spPr>
          <a:xfrm>
            <a:off x="485835" y="3890568"/>
            <a:ext cx="1460651" cy="483159"/>
          </a:xfrm>
          <a:prstGeom prst="rect">
            <a:avLst/>
          </a:prstGeom>
          <a:solidFill>
            <a:srgbClr val="F1896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a:t>Brannvern</a:t>
            </a:r>
          </a:p>
        </p:txBody>
      </p:sp>
      <p:pic>
        <p:nvPicPr>
          <p:cNvPr id="13" name="Bilde 12" descr="Bjørni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415" y="2885663"/>
            <a:ext cx="2036861" cy="2036861"/>
          </a:xfrm>
          <a:prstGeom prst="rect">
            <a:avLst/>
          </a:prstGeom>
        </p:spPr>
      </p:pic>
      <p:sp>
        <p:nvSpPr>
          <p:cNvPr id="14" name="Bildeforklaring formet som et avrundet rektangel 13"/>
          <p:cNvSpPr/>
          <p:nvPr/>
        </p:nvSpPr>
        <p:spPr>
          <a:xfrm>
            <a:off x="5634398" y="462586"/>
            <a:ext cx="2878358" cy="2478037"/>
          </a:xfrm>
          <a:prstGeom prst="wedgeRoundRectCallout">
            <a:avLst>
              <a:gd name="adj1" fmla="val -5006"/>
              <a:gd name="adj2" fmla="val 70857"/>
              <a:gd name="adj3" fmla="val 16667"/>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400" dirty="0"/>
              <a:t>Branner og ulykker vi vi ikke ha. De fleste ulykker kan unngås hvis vi bare er litt smarte. Derfor lærer jeg bort alt jeg kan til både barn og voksne. Jeg blir så glad når jeg møter sånne som deg, som er opptatt av røykvarslere,  brannøvelser og alt vi sammen kan gjøre for å hindre brann.</a:t>
            </a:r>
          </a:p>
        </p:txBody>
      </p:sp>
      <p:sp>
        <p:nvSpPr>
          <p:cNvPr id="18" name="TekstSylinder 17"/>
          <p:cNvSpPr txBox="1"/>
          <p:nvPr/>
        </p:nvSpPr>
        <p:spPr>
          <a:xfrm>
            <a:off x="404187" y="5253094"/>
            <a:ext cx="8280257" cy="1077218"/>
          </a:xfrm>
          <a:prstGeom prst="rect">
            <a:avLst/>
          </a:prstGeom>
          <a:noFill/>
        </p:spPr>
        <p:txBody>
          <a:bodyPr wrap="square" rtlCol="0">
            <a:spAutoFit/>
          </a:bodyPr>
          <a:lstStyle/>
          <a:p>
            <a:pPr marL="285750" indent="-285750">
              <a:buFont typeface="Arial"/>
              <a:buChar char="•"/>
            </a:pPr>
            <a:r>
              <a:rPr lang="nb-NO" sz="1600" dirty="0"/>
              <a:t>Barnehaven skal i samarbeid og forståelse med hjemmet ivareta barnas behov for omsorg og lek, og fremme læring og danning som grunnlag for allsidig utvikling.</a:t>
            </a:r>
          </a:p>
          <a:p>
            <a:pPr marL="285750" indent="-285750">
              <a:buFont typeface="Arial"/>
              <a:buChar char="•"/>
            </a:pPr>
            <a:r>
              <a:rPr lang="nb-NO" sz="1600" dirty="0"/>
              <a:t>For å sikre samarbeidet med barnas hjem, skal hver barnehave ha et foreldreråd og et samarbeidsutvalg</a:t>
            </a:r>
          </a:p>
        </p:txBody>
      </p:sp>
      <p:sp>
        <p:nvSpPr>
          <p:cNvPr id="3" name="Rektangel 2"/>
          <p:cNvSpPr/>
          <p:nvPr/>
        </p:nvSpPr>
        <p:spPr>
          <a:xfrm>
            <a:off x="3528595" y="2940623"/>
            <a:ext cx="1253577" cy="494314"/>
          </a:xfrm>
          <a:prstGeom prst="rect">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pPr algn="ctr"/>
            <a:r>
              <a:rPr lang="nb-NO" dirty="0"/>
              <a:t>Emosjoner</a:t>
            </a:r>
          </a:p>
        </p:txBody>
      </p:sp>
      <p:sp>
        <p:nvSpPr>
          <p:cNvPr id="2" name="Rektangel 1"/>
          <p:cNvSpPr/>
          <p:nvPr/>
        </p:nvSpPr>
        <p:spPr>
          <a:xfrm>
            <a:off x="206266" y="211858"/>
            <a:ext cx="3480440" cy="923330"/>
          </a:xfrm>
          <a:prstGeom prst="rect">
            <a:avLst/>
          </a:prstGeom>
          <a:noFill/>
        </p:spPr>
        <p:txBody>
          <a:bodyPr wrap="none" lIns="91440" tIns="45720" rIns="91440" bIns="45720">
            <a:spAutoFit/>
          </a:bodyPr>
          <a:lstStyle/>
          <a:p>
            <a:pPr algn="ctr"/>
            <a:r>
              <a:rPr lang="nb-NO" sz="5400" b="1" cap="none" spc="0" dirty="0">
                <a:ln w="12700">
                  <a:solidFill>
                    <a:schemeClr val="tx2">
                      <a:satMod val="155000"/>
                    </a:schemeClr>
                  </a:solidFill>
                  <a:prstDash val="solid"/>
                </a:ln>
                <a:solidFill>
                  <a:srgbClr val="F16F57"/>
                </a:solidFill>
                <a:effectLst>
                  <a:outerShdw blurRad="41275" dist="20320" dir="1800000" algn="tl" rotWithShape="0">
                    <a:srgbClr val="000000">
                      <a:alpha val="40000"/>
                    </a:srgbClr>
                  </a:outerShdw>
                </a:effectLst>
              </a:rPr>
              <a:t>September</a:t>
            </a:r>
          </a:p>
        </p:txBody>
      </p:sp>
      <p:pic>
        <p:nvPicPr>
          <p:cNvPr id="2050" name="Picture 2" descr="VILLA ECKBO">
            <a:extLst>
              <a:ext uri="{FF2B5EF4-FFF2-40B4-BE49-F238E27FC236}">
                <a16:creationId xmlns:a16="http://schemas.microsoft.com/office/drawing/2014/main" id="{F28D2A6E-6E22-2948-AFE8-0DA2CE691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71" y="1241449"/>
            <a:ext cx="2337377" cy="219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1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FN-pi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409" y="2690413"/>
            <a:ext cx="2289029" cy="2289029"/>
          </a:xfrm>
          <a:prstGeom prst="rect">
            <a:avLst/>
          </a:prstGeom>
        </p:spPr>
      </p:pic>
      <p:pic>
        <p:nvPicPr>
          <p:cNvPr id="15" name="Bilde 14"/>
          <p:cNvPicPr>
            <a:picLocks noChangeAspect="1"/>
          </p:cNvPicPr>
          <p:nvPr/>
        </p:nvPicPr>
        <p:blipFill>
          <a:blip r:embed="rId3"/>
          <a:stretch>
            <a:fillRect/>
          </a:stretch>
        </p:blipFill>
        <p:spPr>
          <a:xfrm>
            <a:off x="3141401" y="4410928"/>
            <a:ext cx="1641191" cy="2289030"/>
          </a:xfrm>
          <a:prstGeom prst="rect">
            <a:avLst/>
          </a:prstGeom>
        </p:spPr>
      </p:pic>
      <p:sp>
        <p:nvSpPr>
          <p:cNvPr id="2" name="Rektangel 1"/>
          <p:cNvSpPr/>
          <p:nvPr/>
        </p:nvSpPr>
        <p:spPr>
          <a:xfrm>
            <a:off x="4649454" y="289020"/>
            <a:ext cx="4240881" cy="1015663"/>
          </a:xfrm>
          <a:prstGeom prst="rect">
            <a:avLst/>
          </a:prstGeom>
          <a:noFill/>
        </p:spPr>
        <p:txBody>
          <a:bodyPr wrap="square" lIns="91440" tIns="45720" rIns="91440" bIns="45720">
            <a:spAutoFit/>
          </a:bodyPr>
          <a:lstStyle/>
          <a:p>
            <a:pPr algn="ctr"/>
            <a:r>
              <a:rPr lang="nb-NO" sz="6000" b="1" cap="none" spc="0">
                <a:ln w="12700">
                  <a:solidFill>
                    <a:schemeClr val="tx2">
                      <a:satMod val="155000"/>
                    </a:schemeClr>
                  </a:solidFill>
                  <a:prstDash val="solid"/>
                </a:ln>
                <a:solidFill>
                  <a:srgbClr val="A30C22"/>
                </a:solidFill>
                <a:effectLst>
                  <a:outerShdw blurRad="41275" dist="20320" dir="1800000" algn="tl" rotWithShape="0">
                    <a:srgbClr val="000000">
                      <a:alpha val="40000"/>
                    </a:srgbClr>
                  </a:outerShdw>
                </a:effectLst>
              </a:rPr>
              <a:t>Oktober</a:t>
            </a:r>
          </a:p>
        </p:txBody>
      </p:sp>
      <p:sp>
        <p:nvSpPr>
          <p:cNvPr id="4" name="Ramme 3"/>
          <p:cNvSpPr/>
          <p:nvPr/>
        </p:nvSpPr>
        <p:spPr>
          <a:xfrm>
            <a:off x="5080191" y="1642883"/>
            <a:ext cx="3810144" cy="4567273"/>
          </a:xfrm>
          <a:prstGeom prst="frame">
            <a:avLst>
              <a:gd name="adj1" fmla="val 5377"/>
            </a:avLst>
          </a:prstGeom>
          <a:solidFill>
            <a:srgbClr val="A30C22"/>
          </a:solidFill>
          <a:ln/>
        </p:spPr>
        <p:style>
          <a:lnRef idx="1">
            <a:schemeClr val="accent1"/>
          </a:lnRef>
          <a:fillRef idx="3">
            <a:schemeClr val="accent1"/>
          </a:fillRef>
          <a:effectRef idx="2">
            <a:schemeClr val="accent1"/>
          </a:effectRef>
          <a:fontRef idx="minor">
            <a:schemeClr val="lt1"/>
          </a:fontRef>
        </p:style>
        <p:txBody>
          <a:bodyPr/>
          <a:lstStyle/>
          <a:p>
            <a:endParaRPr lang="nb-NO">
              <a:solidFill>
                <a:srgbClr val="F16F57"/>
              </a:solidFill>
            </a:endParaRPr>
          </a:p>
        </p:txBody>
      </p:sp>
      <p:sp>
        <p:nvSpPr>
          <p:cNvPr id="10" name="TekstSylinder 9"/>
          <p:cNvSpPr txBox="1"/>
          <p:nvPr/>
        </p:nvSpPr>
        <p:spPr>
          <a:xfrm>
            <a:off x="579805" y="5351898"/>
            <a:ext cx="2123861" cy="1200329"/>
          </a:xfrm>
          <a:prstGeom prst="rect">
            <a:avLst/>
          </a:prstGeom>
          <a:noFill/>
        </p:spPr>
        <p:txBody>
          <a:bodyPr wrap="none" rtlCol="0">
            <a:spAutoFit/>
          </a:bodyPr>
          <a:lstStyle/>
          <a:p>
            <a:r>
              <a:rPr lang="nb-NO"/>
              <a:t>FN-dagen</a:t>
            </a:r>
          </a:p>
          <a:p>
            <a:r>
              <a:rPr lang="nb-NO"/>
              <a:t>Barnekonvensjonen</a:t>
            </a:r>
          </a:p>
          <a:p>
            <a:r>
              <a:rPr lang="nb-NO"/>
              <a:t>Respekt</a:t>
            </a:r>
          </a:p>
          <a:p>
            <a:r>
              <a:rPr lang="nb-NO"/>
              <a:t>Miljø og bærekraft</a:t>
            </a:r>
          </a:p>
        </p:txBody>
      </p:sp>
      <p:sp>
        <p:nvSpPr>
          <p:cNvPr id="11" name="Ramme 10"/>
          <p:cNvSpPr/>
          <p:nvPr/>
        </p:nvSpPr>
        <p:spPr>
          <a:xfrm>
            <a:off x="485835" y="5248872"/>
            <a:ext cx="2357967" cy="1433104"/>
          </a:xfrm>
          <a:prstGeom prst="frame">
            <a:avLst>
              <a:gd name="adj1" fmla="val 8647"/>
            </a:avLst>
          </a:prstGeom>
          <a:solidFill>
            <a:srgbClr val="549E62"/>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 name="Sky 12"/>
          <p:cNvSpPr/>
          <p:nvPr/>
        </p:nvSpPr>
        <p:spPr>
          <a:xfrm>
            <a:off x="20458" y="176024"/>
            <a:ext cx="3724650" cy="1863773"/>
          </a:xfrm>
          <a:prstGeom prst="cloud">
            <a:avLst/>
          </a:prstGeom>
          <a:solidFill>
            <a:srgbClr val="F1896F"/>
          </a:solidFill>
          <a:ln/>
        </p:spPr>
        <p:style>
          <a:lnRef idx="1">
            <a:schemeClr val="accent1"/>
          </a:lnRef>
          <a:fillRef idx="3">
            <a:schemeClr val="accent1"/>
          </a:fillRef>
          <a:effectRef idx="2">
            <a:schemeClr val="accent1"/>
          </a:effectRef>
          <a:fontRef idx="minor">
            <a:schemeClr val="lt1"/>
          </a:fontRef>
        </p:style>
        <p:txBody>
          <a:bodyPr/>
          <a:lstStyle/>
          <a:p>
            <a:r>
              <a:rPr lang="nb-NO" sz="1600" dirty="0"/>
              <a:t>”Barnet har uendelig muligheter og det er barnet som kan vise oss veien til en bedre verden” – Maria Montessori</a:t>
            </a:r>
          </a:p>
        </p:txBody>
      </p:sp>
      <p:sp>
        <p:nvSpPr>
          <p:cNvPr id="23" name="Avrund diagonale hjørner i rektangel 22"/>
          <p:cNvSpPr/>
          <p:nvPr/>
        </p:nvSpPr>
        <p:spPr>
          <a:xfrm>
            <a:off x="431210" y="1953282"/>
            <a:ext cx="2704972" cy="1230713"/>
          </a:xfrm>
          <a:prstGeom prst="round2Diag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Hva er plast? Hvordan påvirker det miljøet og hvordan kan vi bruke plast på en ny og kreativ måte?</a:t>
            </a:r>
          </a:p>
        </p:txBody>
      </p:sp>
      <p:sp>
        <p:nvSpPr>
          <p:cNvPr id="25" name="TekstSylinder 24"/>
          <p:cNvSpPr txBox="1"/>
          <p:nvPr/>
        </p:nvSpPr>
        <p:spPr>
          <a:xfrm>
            <a:off x="5308915" y="1962839"/>
            <a:ext cx="3313166" cy="4247317"/>
          </a:xfrm>
          <a:prstGeom prst="rect">
            <a:avLst/>
          </a:prstGeom>
          <a:noFill/>
        </p:spPr>
        <p:txBody>
          <a:bodyPr wrap="square" rtlCol="0">
            <a:spAutoFit/>
          </a:bodyPr>
          <a:lstStyle/>
          <a:p>
            <a:pPr marL="285750" indent="-285750">
              <a:buFont typeface="Arial"/>
              <a:buChar char="•"/>
            </a:pPr>
            <a:r>
              <a:rPr lang="nb-NO" dirty="0"/>
              <a:t>Barnehaven skal møte barna med tillit og respekt, og anerkjenne barndommens egenverdi</a:t>
            </a:r>
          </a:p>
          <a:p>
            <a:pPr marL="285750" indent="-285750">
              <a:buFont typeface="Arial"/>
              <a:buChar char="•"/>
            </a:pPr>
            <a:r>
              <a:rPr lang="nb-NO" dirty="0"/>
              <a:t>Barnehaven skal fremme demokrati og likestilling og motarbeide alle former for diskriminering</a:t>
            </a:r>
          </a:p>
          <a:p>
            <a:pPr marL="285750" indent="-285750">
              <a:buFont typeface="Arial"/>
              <a:buChar char="•"/>
            </a:pPr>
            <a:r>
              <a:rPr lang="nb-NO" dirty="0"/>
              <a:t>Barnehaven skal ta hensyn til barnas alder, funksjonsnivå, kjønn, sosiale, etniske og kulturelle bakgrunn, herunder samiske barns språk og kultur.</a:t>
            </a:r>
          </a:p>
          <a:p>
            <a:endParaRPr lang="nb-NO" dirty="0"/>
          </a:p>
        </p:txBody>
      </p:sp>
      <p:sp>
        <p:nvSpPr>
          <p:cNvPr id="26" name="TekstSylinder 25"/>
          <p:cNvSpPr txBox="1"/>
          <p:nvPr/>
        </p:nvSpPr>
        <p:spPr>
          <a:xfrm>
            <a:off x="5900870" y="6367561"/>
            <a:ext cx="2340020" cy="369332"/>
          </a:xfrm>
          <a:prstGeom prst="rect">
            <a:avLst/>
          </a:prstGeom>
          <a:noFill/>
        </p:spPr>
        <p:txBody>
          <a:bodyPr wrap="square" rtlCol="0">
            <a:spAutoFit/>
          </a:bodyPr>
          <a:lstStyle/>
          <a:p>
            <a:r>
              <a:rPr lang="nb-NO" b="1">
                <a:solidFill>
                  <a:srgbClr val="660066"/>
                </a:solidFill>
              </a:rPr>
              <a:t>Høstferie i uke 40!</a:t>
            </a:r>
          </a:p>
        </p:txBody>
      </p:sp>
      <p:sp>
        <p:nvSpPr>
          <p:cNvPr id="14" name="Eksplosjon 1 13">
            <a:extLst>
              <a:ext uri="{FF2B5EF4-FFF2-40B4-BE49-F238E27FC236}">
                <a16:creationId xmlns:a16="http://schemas.microsoft.com/office/drawing/2014/main" id="{FB744F55-6EF3-E94B-B3DF-9E48F34209D2}"/>
              </a:ext>
            </a:extLst>
          </p:cNvPr>
          <p:cNvSpPr/>
          <p:nvPr/>
        </p:nvSpPr>
        <p:spPr>
          <a:xfrm>
            <a:off x="3106596" y="1948943"/>
            <a:ext cx="2012845" cy="1488328"/>
          </a:xfrm>
          <a:prstGeom prst="irregularSeal1">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r>
              <a:rPr lang="nb-NO" dirty="0"/>
              <a:t>Kortreist</a:t>
            </a:r>
          </a:p>
          <a:p>
            <a:pPr algn="ctr"/>
            <a:r>
              <a:rPr lang="nb-NO" dirty="0"/>
              <a:t>mat!</a:t>
            </a:r>
          </a:p>
        </p:txBody>
      </p:sp>
      <p:pic>
        <p:nvPicPr>
          <p:cNvPr id="3074" name="Picture 2" descr="The Stovner Tower">
            <a:extLst>
              <a:ext uri="{FF2B5EF4-FFF2-40B4-BE49-F238E27FC236}">
                <a16:creationId xmlns:a16="http://schemas.microsoft.com/office/drawing/2014/main" id="{34808515-080E-AB42-A6ED-9DF4D1397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29" y="3317547"/>
            <a:ext cx="2383227" cy="1585929"/>
          </a:xfrm>
          <a:prstGeom prst="rect">
            <a:avLst/>
          </a:prstGeom>
          <a:noFill/>
          <a:extLst>
            <a:ext uri="{909E8E84-426E-40DD-AFC4-6F175D3DCCD1}">
              <a14:hiddenFill xmlns:a14="http://schemas.microsoft.com/office/drawing/2010/main">
                <a:solidFill>
                  <a:srgbClr val="FFFFFF"/>
                </a:solidFill>
              </a14:hiddenFill>
            </a:ext>
          </a:extLst>
        </p:spPr>
      </p:pic>
      <p:sp>
        <p:nvSpPr>
          <p:cNvPr id="3" name="Sky 2">
            <a:extLst>
              <a:ext uri="{FF2B5EF4-FFF2-40B4-BE49-F238E27FC236}">
                <a16:creationId xmlns:a16="http://schemas.microsoft.com/office/drawing/2014/main" id="{3C127DC0-788D-E549-88B8-46F67877F538}"/>
              </a:ext>
            </a:extLst>
          </p:cNvPr>
          <p:cNvSpPr/>
          <p:nvPr/>
        </p:nvSpPr>
        <p:spPr>
          <a:xfrm>
            <a:off x="3215704" y="488714"/>
            <a:ext cx="2138630" cy="144402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Plast og bærekraft</a:t>
            </a:r>
          </a:p>
        </p:txBody>
      </p:sp>
    </p:spTree>
    <p:extLst>
      <p:ext uri="{BB962C8B-B14F-4D97-AF65-F5344CB8AC3E}">
        <p14:creationId xmlns:p14="http://schemas.microsoft.com/office/powerpoint/2010/main" val="281924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stretch>
            <a:fillRect/>
          </a:stretch>
        </p:blipFill>
        <p:spPr>
          <a:xfrm>
            <a:off x="115357" y="-6215"/>
            <a:ext cx="2649361" cy="2467431"/>
          </a:xfrm>
          <a:prstGeom prst="rect">
            <a:avLst/>
          </a:prstGeom>
        </p:spPr>
      </p:pic>
      <p:sp>
        <p:nvSpPr>
          <p:cNvPr id="2" name="Rektangel 1"/>
          <p:cNvSpPr/>
          <p:nvPr/>
        </p:nvSpPr>
        <p:spPr>
          <a:xfrm>
            <a:off x="2764718" y="765835"/>
            <a:ext cx="3313728" cy="923330"/>
          </a:xfrm>
          <a:prstGeom prst="rect">
            <a:avLst/>
          </a:prstGeom>
          <a:noFill/>
        </p:spPr>
        <p:txBody>
          <a:bodyPr wrap="none" lIns="91440" tIns="45720" rIns="91440" bIns="45720">
            <a:spAutoFit/>
          </a:bodyPr>
          <a:lstStyle/>
          <a:p>
            <a:pPr algn="ctr"/>
            <a:r>
              <a:rPr lang="nb-NO" sz="54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November</a:t>
            </a:r>
          </a:p>
        </p:txBody>
      </p:sp>
      <p:sp>
        <p:nvSpPr>
          <p:cNvPr id="4" name="TekstSylinder 3"/>
          <p:cNvSpPr txBox="1"/>
          <p:nvPr/>
        </p:nvSpPr>
        <p:spPr>
          <a:xfrm>
            <a:off x="267469" y="2324374"/>
            <a:ext cx="8572824" cy="1354217"/>
          </a:xfrm>
          <a:prstGeom prst="rect">
            <a:avLst/>
          </a:prstGeom>
          <a:noFill/>
          <a:ln>
            <a:solidFill>
              <a:schemeClr val="accent5">
                <a:lumMod val="75000"/>
              </a:schemeClr>
            </a:solidFill>
          </a:ln>
        </p:spPr>
        <p:txBody>
          <a:bodyPr wrap="square" rtlCol="0">
            <a:spAutoFit/>
          </a:bodyPr>
          <a:lstStyle/>
          <a:p>
            <a:pPr marL="285750" indent="-285750">
              <a:buFont typeface="Arial"/>
              <a:buChar char="•"/>
            </a:pPr>
            <a:r>
              <a:rPr lang="nb-NO" sz="1600" dirty="0">
                <a:solidFill>
                  <a:schemeClr val="accent1">
                    <a:lumMod val="75000"/>
                  </a:schemeClr>
                </a:solidFill>
              </a:rPr>
              <a:t>Barnehaven skal bidra til trivsel og glede i lek og læring, og være et utfordrende og trygt sted for fellesskap og vennskap </a:t>
            </a:r>
          </a:p>
          <a:p>
            <a:pPr marL="285750" indent="-285750">
              <a:buFont typeface="Arial"/>
              <a:buChar char="•"/>
            </a:pPr>
            <a:r>
              <a:rPr lang="nb-NO" sz="1600" dirty="0">
                <a:solidFill>
                  <a:schemeClr val="accent1">
                    <a:lumMod val="75000"/>
                  </a:schemeClr>
                </a:solidFill>
              </a:rPr>
              <a:t>Barnehaven skal formidle verdier og kultur, gi rom for barns egen kulturskaping og bidra til at alle barn får oppleve glede og mestring i et sosialt og kulturelt fellesskap.</a:t>
            </a:r>
          </a:p>
          <a:p>
            <a:endParaRPr lang="nb-NO" dirty="0"/>
          </a:p>
        </p:txBody>
      </p:sp>
      <p:sp>
        <p:nvSpPr>
          <p:cNvPr id="5" name="Ramme 4"/>
          <p:cNvSpPr/>
          <p:nvPr/>
        </p:nvSpPr>
        <p:spPr>
          <a:xfrm>
            <a:off x="223544" y="2282328"/>
            <a:ext cx="8652987" cy="1438307"/>
          </a:xfrm>
          <a:prstGeom prst="frame">
            <a:avLst>
              <a:gd name="adj1" fmla="val 5819"/>
            </a:avLst>
          </a:prstGeom>
          <a:solidFill>
            <a:srgbClr val="B1A35A"/>
          </a:solidFill>
          <a:ln>
            <a:solidFill>
              <a:srgbClr val="B1A35A"/>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7" name="Loddrett rull 6"/>
          <p:cNvSpPr/>
          <p:nvPr/>
        </p:nvSpPr>
        <p:spPr>
          <a:xfrm>
            <a:off x="6560180" y="3851356"/>
            <a:ext cx="2360276" cy="2271457"/>
          </a:xfrm>
          <a:prstGeom prst="verticalScroll">
            <a:avLst/>
          </a:prstGeom>
          <a:ln/>
        </p:spPr>
        <p:style>
          <a:lnRef idx="1">
            <a:schemeClr val="accent1"/>
          </a:lnRef>
          <a:fillRef idx="3">
            <a:schemeClr val="accent1"/>
          </a:fillRef>
          <a:effectRef idx="2">
            <a:schemeClr val="accent1"/>
          </a:effectRef>
          <a:fontRef idx="minor">
            <a:schemeClr val="lt1"/>
          </a:fontRef>
        </p:style>
        <p:txBody>
          <a:bodyPr/>
          <a:lstStyle/>
          <a:p>
            <a:pPr algn="ctr"/>
            <a:r>
              <a:rPr lang="nb-NO" sz="1600" dirty="0"/>
              <a:t>Med frihet følger ansvar. Siden alle har samme frihet, har alle også ansvar for ikke å forstyrre andre i deres arbeid. </a:t>
            </a:r>
          </a:p>
        </p:txBody>
      </p:sp>
      <p:pic>
        <p:nvPicPr>
          <p:cNvPr id="9" name="Bilde 8"/>
          <p:cNvPicPr>
            <a:picLocks noChangeAspect="1"/>
          </p:cNvPicPr>
          <p:nvPr/>
        </p:nvPicPr>
        <p:blipFill>
          <a:blip r:embed="rId3"/>
          <a:stretch>
            <a:fillRect/>
          </a:stretch>
        </p:blipFill>
        <p:spPr>
          <a:xfrm>
            <a:off x="223544" y="3765559"/>
            <a:ext cx="2029599" cy="2706132"/>
          </a:xfrm>
          <a:prstGeom prst="rect">
            <a:avLst/>
          </a:prstGeom>
        </p:spPr>
      </p:pic>
      <p:sp>
        <p:nvSpPr>
          <p:cNvPr id="11" name="Bildeforklaring formet som en sky 10"/>
          <p:cNvSpPr/>
          <p:nvPr/>
        </p:nvSpPr>
        <p:spPr>
          <a:xfrm>
            <a:off x="6493465" y="602388"/>
            <a:ext cx="2346828" cy="1250224"/>
          </a:xfrm>
          <a:prstGeom prst="cloudCallout">
            <a:avLst>
              <a:gd name="adj1" fmla="val -73774"/>
              <a:gd name="adj2" fmla="val 39310"/>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nb-NO" dirty="0"/>
              <a:t>Hva er egentlig litteratur?</a:t>
            </a:r>
          </a:p>
        </p:txBody>
      </p:sp>
      <p:pic>
        <p:nvPicPr>
          <p:cNvPr id="4098" name="Picture 2" descr="Pressemelding: Steen &amp; Lund er tilbake i Frognerparken">
            <a:extLst>
              <a:ext uri="{FF2B5EF4-FFF2-40B4-BE49-F238E27FC236}">
                <a16:creationId xmlns:a16="http://schemas.microsoft.com/office/drawing/2014/main" id="{FF41A1DE-5D7F-5B44-B217-713AF849A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821" y="4001913"/>
            <a:ext cx="3835400" cy="21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49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92581" y="535613"/>
            <a:ext cx="359435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b-NO" sz="6000" b="1" spc="50">
                <a:ln w="11430"/>
                <a:solidFill>
                  <a:srgbClr val="000090"/>
                </a:solidFill>
                <a:effectLst>
                  <a:outerShdw blurRad="76200" dist="50800" dir="5400000" algn="tl" rotWithShape="0">
                    <a:srgbClr val="000000">
                      <a:alpha val="65000"/>
                    </a:srgbClr>
                  </a:outerShdw>
                </a:effectLst>
              </a:rPr>
              <a:t>Desember</a:t>
            </a:r>
          </a:p>
        </p:txBody>
      </p:sp>
      <p:pic>
        <p:nvPicPr>
          <p:cNvPr id="3" name="Bilde 2"/>
          <p:cNvPicPr>
            <a:picLocks noChangeAspect="1"/>
          </p:cNvPicPr>
          <p:nvPr/>
        </p:nvPicPr>
        <p:blipFill>
          <a:blip r:embed="rId2"/>
          <a:stretch>
            <a:fillRect/>
          </a:stretch>
        </p:blipFill>
        <p:spPr>
          <a:xfrm>
            <a:off x="4286934" y="4778282"/>
            <a:ext cx="1639370" cy="1907344"/>
          </a:xfrm>
          <a:prstGeom prst="rect">
            <a:avLst/>
          </a:prstGeom>
        </p:spPr>
      </p:pic>
      <p:sp>
        <p:nvSpPr>
          <p:cNvPr id="5" name="TekstSylinder 4"/>
          <p:cNvSpPr txBox="1"/>
          <p:nvPr/>
        </p:nvSpPr>
        <p:spPr>
          <a:xfrm>
            <a:off x="5977508" y="4553398"/>
            <a:ext cx="2774779" cy="2031325"/>
          </a:xfrm>
          <a:prstGeom prst="rect">
            <a:avLst/>
          </a:prstGeom>
          <a:noFill/>
        </p:spPr>
        <p:txBody>
          <a:bodyPr wrap="square" rtlCol="0">
            <a:spAutoFit/>
          </a:bodyPr>
          <a:lstStyle/>
          <a:p>
            <a:r>
              <a:rPr lang="nb-NO"/>
              <a:t>Julen handler om de gode verdiene, og empati blir løftet ekstra frem i denne tiden. Vi skal tenke på vennen våre, og vi skal tenke på dem som ikke har det like godt som oss.</a:t>
            </a:r>
          </a:p>
        </p:txBody>
      </p:sp>
      <p:pic>
        <p:nvPicPr>
          <p:cNvPr id="8" name="Bilde 7"/>
          <p:cNvPicPr>
            <a:picLocks noChangeAspect="1"/>
          </p:cNvPicPr>
          <p:nvPr/>
        </p:nvPicPr>
        <p:blipFill rotWithShape="1">
          <a:blip r:embed="rId3">
            <a:alphaModFix/>
          </a:blip>
          <a:srcRect l="21673" t="3107" r="20124"/>
          <a:stretch/>
        </p:blipFill>
        <p:spPr>
          <a:xfrm>
            <a:off x="206712" y="3200723"/>
            <a:ext cx="1353600" cy="3384000"/>
          </a:xfrm>
          <a:prstGeom prst="rect">
            <a:avLst/>
          </a:prstGeom>
        </p:spPr>
      </p:pic>
      <p:sp>
        <p:nvSpPr>
          <p:cNvPr id="9" name="TekstSylinder 8"/>
          <p:cNvSpPr txBox="1"/>
          <p:nvPr/>
        </p:nvSpPr>
        <p:spPr>
          <a:xfrm>
            <a:off x="5791481" y="2839313"/>
            <a:ext cx="2484876" cy="1569660"/>
          </a:xfrm>
          <a:prstGeom prst="rect">
            <a:avLst/>
          </a:prstGeom>
          <a:noFill/>
        </p:spPr>
        <p:txBody>
          <a:bodyPr wrap="square" rtlCol="0">
            <a:spAutoFit/>
          </a:bodyPr>
          <a:lstStyle/>
          <a:p>
            <a:pPr algn="ctr"/>
            <a:r>
              <a:rPr lang="nb-NO" sz="1600" b="1" dirty="0"/>
              <a:t>Luciafeiring og juleavslutning med alle barna i hele barnehaven!</a:t>
            </a:r>
          </a:p>
          <a:p>
            <a:pPr algn="ctr"/>
            <a:r>
              <a:rPr lang="nb-NO" sz="1600" b="1" dirty="0"/>
              <a:t>Fredag 12.desember Detaljer kommer når vi nærmer oss..!</a:t>
            </a:r>
          </a:p>
        </p:txBody>
      </p:sp>
      <p:sp>
        <p:nvSpPr>
          <p:cNvPr id="10" name="Ramme 9"/>
          <p:cNvSpPr/>
          <p:nvPr/>
        </p:nvSpPr>
        <p:spPr>
          <a:xfrm>
            <a:off x="5656098" y="2707407"/>
            <a:ext cx="2620259" cy="1833471"/>
          </a:xfrm>
          <a:prstGeom prst="frame">
            <a:avLst>
              <a:gd name="adj1" fmla="val 6477"/>
            </a:avLst>
          </a:prstGeom>
          <a:solidFill>
            <a:schemeClr val="accent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nb-NO" dirty="0">
              <a:highlight>
                <a:srgbClr val="0000FF"/>
              </a:highlight>
            </a:endParaRPr>
          </a:p>
        </p:txBody>
      </p:sp>
      <p:sp>
        <p:nvSpPr>
          <p:cNvPr id="11" name="Ellipse 10"/>
          <p:cNvSpPr/>
          <p:nvPr/>
        </p:nvSpPr>
        <p:spPr>
          <a:xfrm>
            <a:off x="1449511" y="1551276"/>
            <a:ext cx="3152687" cy="2631862"/>
          </a:xfrm>
          <a:prstGeom prst="ellipse">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lstStyle/>
          <a:p>
            <a:pPr algn="ctr"/>
            <a:r>
              <a:rPr lang="nb-NO" sz="1600" dirty="0"/>
              <a:t>Juleverksted hele desember!</a:t>
            </a:r>
          </a:p>
          <a:p>
            <a:pPr algn="ctr"/>
            <a:r>
              <a:rPr lang="nb-NO" sz="1600" dirty="0"/>
              <a:t>Store og små hemmeligheter hentet og samlet i nærmiljøet – utarbeidet og formet av unike barnehender!</a:t>
            </a:r>
          </a:p>
        </p:txBody>
      </p:sp>
      <p:sp>
        <p:nvSpPr>
          <p:cNvPr id="12" name="Ellipse 11"/>
          <p:cNvSpPr/>
          <p:nvPr/>
        </p:nvSpPr>
        <p:spPr>
          <a:xfrm>
            <a:off x="206712" y="1419371"/>
            <a:ext cx="1563914" cy="1451428"/>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a:t>Nissefest for hele barnehaven 19.desember!</a:t>
            </a:r>
          </a:p>
        </p:txBody>
      </p:sp>
      <p:pic>
        <p:nvPicPr>
          <p:cNvPr id="5122" name="Picture 2" descr="Julegrana på Universitetsplassen lyser i Oslo-natten - altaposten.no">
            <a:extLst>
              <a:ext uri="{FF2B5EF4-FFF2-40B4-BE49-F238E27FC236}">
                <a16:creationId xmlns:a16="http://schemas.microsoft.com/office/drawing/2014/main" id="{DF9D1969-094C-3446-8476-0B1C3AF40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287" y="273277"/>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ytt til årets hjemmelagde julepynt 2019 - CChobby Blog">
            <a:extLst>
              <a:ext uri="{FF2B5EF4-FFF2-40B4-BE49-F238E27FC236}">
                <a16:creationId xmlns:a16="http://schemas.microsoft.com/office/drawing/2014/main" id="{E76FA9E8-B7F5-E642-A1F4-470C53D21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028" y="4602192"/>
            <a:ext cx="2546078" cy="167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9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28650" y="365125"/>
            <a:ext cx="3938487" cy="1807305"/>
          </a:xfrm>
        </p:spPr>
        <p:txBody>
          <a:bodyPr vert="horz" lIns="91440" tIns="45720" rIns="91440" bIns="45720" rtlCol="0" anchor="ctr">
            <a:normAutofit/>
          </a:bodyPr>
          <a:lstStyle/>
          <a:p>
            <a:pPr defTabSz="914400"/>
            <a:r>
              <a:rPr lang="en-US" sz="4400" b="1" dirty="0"/>
              <a:t>Maria Montessori</a:t>
            </a:r>
          </a:p>
        </p:txBody>
      </p:sp>
      <p:sp>
        <p:nvSpPr>
          <p:cNvPr id="3" name="Plassholder for tekst 2"/>
          <p:cNvSpPr>
            <a:spLocks noGrp="1"/>
          </p:cNvSpPr>
          <p:nvPr>
            <p:ph type="body" sz="half" idx="2"/>
          </p:nvPr>
        </p:nvSpPr>
        <p:spPr>
          <a:xfrm>
            <a:off x="628650" y="2054515"/>
            <a:ext cx="3464715" cy="4438359"/>
          </a:xfrm>
        </p:spPr>
        <p:txBody>
          <a:bodyPr vert="horz" lIns="91440" tIns="45720" rIns="91440" bIns="45720" rtlCol="0">
            <a:noAutofit/>
          </a:bodyPr>
          <a:lstStyle/>
          <a:p>
            <a:pPr indent="-228600" defTabSz="914400">
              <a:buFont typeface="Arial" panose="020B0604020202020204" pitchFamily="34" charset="0"/>
              <a:buChar char="•"/>
            </a:pPr>
            <a:r>
              <a:rPr lang="en-US" sz="1800" b="1" dirty="0">
                <a:latin typeface="Angsana New" panose="02020603050405020304" pitchFamily="18" charset="-34"/>
                <a:ea typeface="Arial Unicode MS" panose="020B0604020202020204" pitchFamily="34" charset="-128"/>
                <a:cs typeface="Angsana New" panose="02020603050405020304" pitchFamily="18" charset="-34"/>
              </a:rPr>
              <a:t>Maria Montessori (1870-1952)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mente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utdannelse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var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nøkkelen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fredeligere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verden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hele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livet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arbeidet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hun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utrettelig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for barns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rettigheter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Hun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ble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nominert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Nobels</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fredspris</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tre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ganger for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sitt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arbeid</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a:t>
            </a:r>
          </a:p>
          <a:p>
            <a:pPr indent="-228600" defTabSz="914400">
              <a:buFont typeface="Arial" panose="020B0604020202020204" pitchFamily="34" charset="0"/>
              <a:buChar char="•"/>
            </a:pP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Gjennom</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observasjon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av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barnet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deres</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individuelle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behov</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fant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hun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nøkkelen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læring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ligger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i</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hvert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enkelt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barn.</a:t>
            </a:r>
          </a:p>
          <a:p>
            <a:pPr indent="-228600" defTabSz="914400">
              <a:buFont typeface="Arial" panose="020B0604020202020204" pitchFamily="34" charset="0"/>
              <a:buChar char="•"/>
            </a:pPr>
            <a:r>
              <a:rPr lang="en-US" sz="1800" b="1" dirty="0">
                <a:latin typeface="Angsana New" panose="02020603050405020304" pitchFamily="18" charset="-34"/>
                <a:ea typeface="Arial Unicode MS" panose="020B0604020202020204" pitchFamily="34" charset="-128"/>
                <a:cs typeface="Angsana New" panose="02020603050405020304" pitchFamily="18" charset="-34"/>
              </a:rPr>
              <a:t>Montessori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mente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barnet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selv</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har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indre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drivkraft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å</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lære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utvikle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seg.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Hvis</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barnet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får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være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i</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et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tilrettelagt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miljø</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med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frihet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til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å</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utforske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sine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omgivelser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vil</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barnet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også</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få</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selvstendighet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Materiellet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hun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utviklet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hadde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nettopp</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denne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hensikten</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hvert</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barn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skulle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kunne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utvikle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seg best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mulig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etter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sine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egne</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egenskaper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og</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 </a:t>
            </a:r>
            <a:r>
              <a:rPr lang="en-US" sz="1800" b="1" dirty="0" err="1">
                <a:latin typeface="Angsana New" panose="02020603050405020304" pitchFamily="18" charset="-34"/>
                <a:ea typeface="Arial Unicode MS" panose="020B0604020202020204" pitchFamily="34" charset="-128"/>
                <a:cs typeface="Angsana New" panose="02020603050405020304" pitchFamily="18" charset="-34"/>
              </a:rPr>
              <a:t>forutsetninger</a:t>
            </a:r>
            <a:r>
              <a:rPr lang="en-US" sz="1800" b="1" dirty="0">
                <a:latin typeface="Angsana New" panose="02020603050405020304" pitchFamily="18" charset="-34"/>
                <a:ea typeface="Arial Unicode MS" panose="020B0604020202020204" pitchFamily="34" charset="-128"/>
                <a:cs typeface="Angsana New" panose="02020603050405020304" pitchFamily="18" charset="-34"/>
              </a:rPr>
              <a:t>.</a:t>
            </a:r>
          </a:p>
        </p:txBody>
      </p:sp>
      <p:pic>
        <p:nvPicPr>
          <p:cNvPr id="6" name="Bilde 5" descr="images.jpg"/>
          <p:cNvPicPr>
            <a:picLocks noChangeAspect="1"/>
          </p:cNvPicPr>
          <p:nvPr/>
        </p:nvPicPr>
        <p:blipFill rotWithShape="1">
          <a:blip r:embed="rId2">
            <a:extLst>
              <a:ext uri="{28A0092B-C50C-407E-A947-70E740481C1C}">
                <a14:useLocalDpi xmlns:a14="http://schemas.microsoft.com/office/drawing/2010/main" val="0"/>
              </a:ext>
            </a:extLst>
          </a:blip>
          <a:srcRect l="12078" r="8646"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9833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lternativ prosess 16"/>
          <p:cNvSpPr/>
          <p:nvPr/>
        </p:nvSpPr>
        <p:spPr>
          <a:xfrm>
            <a:off x="2598225" y="915155"/>
            <a:ext cx="2979881" cy="3167824"/>
          </a:xfrm>
          <a:prstGeom prst="flowChartAlternateProcess">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nb-NO" sz="1600" dirty="0"/>
              <a:t>I alle grupper får barna en liten smak av engelsk. Barna utvider repertoaret sitt med flere sanger og kanskje noen nye ord.</a:t>
            </a:r>
          </a:p>
          <a:p>
            <a:r>
              <a:rPr lang="nb-NO" sz="1600" dirty="0"/>
              <a:t> </a:t>
            </a:r>
          </a:p>
          <a:p>
            <a:r>
              <a:rPr lang="nb-NO" sz="1600" dirty="0"/>
              <a:t>Det å bli kjent med et nytt språk gjør at barna blir mer bevisst sitt eget morsmål og vi opplever en ny nysgjerrighet rundt språket! </a:t>
            </a:r>
          </a:p>
        </p:txBody>
      </p:sp>
      <p:pic>
        <p:nvPicPr>
          <p:cNvPr id="15" name="Bilde 14"/>
          <p:cNvPicPr>
            <a:picLocks noChangeAspect="1"/>
          </p:cNvPicPr>
          <p:nvPr/>
        </p:nvPicPr>
        <p:blipFill>
          <a:blip r:embed="rId2"/>
          <a:stretch>
            <a:fillRect/>
          </a:stretch>
        </p:blipFill>
        <p:spPr>
          <a:xfrm>
            <a:off x="5432939" y="4597400"/>
            <a:ext cx="3594100" cy="2260600"/>
          </a:xfrm>
          <a:prstGeom prst="rect">
            <a:avLst/>
          </a:prstGeom>
        </p:spPr>
      </p:pic>
      <p:sp>
        <p:nvSpPr>
          <p:cNvPr id="20" name="Stjerne med 5 tagger 19">
            <a:extLst>
              <a:ext uri="{FF2B5EF4-FFF2-40B4-BE49-F238E27FC236}">
                <a16:creationId xmlns:a16="http://schemas.microsoft.com/office/drawing/2014/main" id="{57817EFD-4C0E-2A4A-B9F1-51BBC166A7DE}"/>
              </a:ext>
            </a:extLst>
          </p:cNvPr>
          <p:cNvSpPr/>
          <p:nvPr/>
        </p:nvSpPr>
        <p:spPr>
          <a:xfrm>
            <a:off x="5187232" y="-45764"/>
            <a:ext cx="3839807" cy="3167824"/>
          </a:xfrm>
          <a:custGeom>
            <a:avLst/>
            <a:gdLst>
              <a:gd name="connsiteX0" fmla="*/ 4 w 3839807"/>
              <a:gd name="connsiteY0" fmla="*/ 1209998 h 3167824"/>
              <a:gd name="connsiteX1" fmla="*/ 444897 w 3839807"/>
              <a:gd name="connsiteY1" fmla="*/ 1210001 h 3167824"/>
              <a:gd name="connsiteX2" fmla="*/ 948457 w 3839807"/>
              <a:gd name="connsiteY2" fmla="*/ 1210004 h 3167824"/>
              <a:gd name="connsiteX3" fmla="*/ 1466684 w 3839807"/>
              <a:gd name="connsiteY3" fmla="*/ 1210007 h 3167824"/>
              <a:gd name="connsiteX4" fmla="*/ 1693294 w 3839807"/>
              <a:gd name="connsiteY4" fmla="*/ 605004 h 3167824"/>
              <a:gd name="connsiteX5" fmla="*/ 1919904 w 3839807"/>
              <a:gd name="connsiteY5" fmla="*/ 0 h 3167824"/>
              <a:gd name="connsiteX6" fmla="*/ 2137449 w 3839807"/>
              <a:gd name="connsiteY6" fmla="*/ 580803 h 3167824"/>
              <a:gd name="connsiteX7" fmla="*/ 2373123 w 3839807"/>
              <a:gd name="connsiteY7" fmla="*/ 1210007 h 3167824"/>
              <a:gd name="connsiteX8" fmla="*/ 2818016 w 3839807"/>
              <a:gd name="connsiteY8" fmla="*/ 1210004 h 3167824"/>
              <a:gd name="connsiteX9" fmla="*/ 3262909 w 3839807"/>
              <a:gd name="connsiteY9" fmla="*/ 1210002 h 3167824"/>
              <a:gd name="connsiteX10" fmla="*/ 3839803 w 3839807"/>
              <a:gd name="connsiteY10" fmla="*/ 1209998 h 3167824"/>
              <a:gd name="connsiteX11" fmla="*/ 3420547 w 3839807"/>
              <a:gd name="connsiteY11" fmla="*/ 1474227 h 3167824"/>
              <a:gd name="connsiteX12" fmla="*/ 3001290 w 3839807"/>
              <a:gd name="connsiteY12" fmla="*/ 1738455 h 3167824"/>
              <a:gd name="connsiteX13" fmla="*/ 2653228 w 3839807"/>
              <a:gd name="connsiteY13" fmla="*/ 1957815 h 3167824"/>
              <a:gd name="connsiteX14" fmla="*/ 2875315 w 3839807"/>
              <a:gd name="connsiteY14" fmla="*/ 2550715 h 3167824"/>
              <a:gd name="connsiteX15" fmla="*/ 3106467 w 3839807"/>
              <a:gd name="connsiteY15" fmla="*/ 3167816 h 3167824"/>
              <a:gd name="connsiteX16" fmla="*/ 2699080 w 3839807"/>
              <a:gd name="connsiteY16" fmla="*/ 2911061 h 3167824"/>
              <a:gd name="connsiteX17" fmla="*/ 2291694 w 3839807"/>
              <a:gd name="connsiteY17" fmla="*/ 2654306 h 3167824"/>
              <a:gd name="connsiteX18" fmla="*/ 1919904 w 3839807"/>
              <a:gd name="connsiteY18" fmla="*/ 2419986 h 3167824"/>
              <a:gd name="connsiteX19" fmla="*/ 1512517 w 3839807"/>
              <a:gd name="connsiteY19" fmla="*/ 2676741 h 3167824"/>
              <a:gd name="connsiteX20" fmla="*/ 1128861 w 3839807"/>
              <a:gd name="connsiteY20" fmla="*/ 2918539 h 3167824"/>
              <a:gd name="connsiteX21" fmla="*/ 733340 w 3839807"/>
              <a:gd name="connsiteY21" fmla="*/ 3167816 h 3167824"/>
              <a:gd name="connsiteX22" fmla="*/ 959960 w 3839807"/>
              <a:gd name="connsiteY22" fmla="*/ 2562816 h 3167824"/>
              <a:gd name="connsiteX23" fmla="*/ 1186579 w 3839807"/>
              <a:gd name="connsiteY23" fmla="*/ 1957815 h 3167824"/>
              <a:gd name="connsiteX24" fmla="*/ 826651 w 3839807"/>
              <a:gd name="connsiteY24" fmla="*/ 1730977 h 3167824"/>
              <a:gd name="connsiteX25" fmla="*/ 419260 w 3839807"/>
              <a:gd name="connsiteY25" fmla="*/ 1474227 h 3167824"/>
              <a:gd name="connsiteX26" fmla="*/ 4 w 3839807"/>
              <a:gd name="connsiteY26" fmla="*/ 1209998 h 316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39807" h="3167824" fill="none" extrusionOk="0">
                <a:moveTo>
                  <a:pt x="4" y="1209998"/>
                </a:moveTo>
                <a:cubicBezTo>
                  <a:pt x="165754" y="1231507"/>
                  <a:pt x="345629" y="1214658"/>
                  <a:pt x="444897" y="1210001"/>
                </a:cubicBezTo>
                <a:cubicBezTo>
                  <a:pt x="544165" y="1205343"/>
                  <a:pt x="758113" y="1210412"/>
                  <a:pt x="948457" y="1210004"/>
                </a:cubicBezTo>
                <a:cubicBezTo>
                  <a:pt x="1138801" y="1209596"/>
                  <a:pt x="1334151" y="1201259"/>
                  <a:pt x="1466684" y="1210007"/>
                </a:cubicBezTo>
                <a:cubicBezTo>
                  <a:pt x="1562092" y="925963"/>
                  <a:pt x="1612005" y="849219"/>
                  <a:pt x="1693294" y="605004"/>
                </a:cubicBezTo>
                <a:cubicBezTo>
                  <a:pt x="1774583" y="360789"/>
                  <a:pt x="1881963" y="190970"/>
                  <a:pt x="1919904" y="0"/>
                </a:cubicBezTo>
                <a:cubicBezTo>
                  <a:pt x="1993067" y="271091"/>
                  <a:pt x="2064461" y="398448"/>
                  <a:pt x="2137449" y="580803"/>
                </a:cubicBezTo>
                <a:cubicBezTo>
                  <a:pt x="2210437" y="763158"/>
                  <a:pt x="2283746" y="905417"/>
                  <a:pt x="2373123" y="1210007"/>
                </a:cubicBezTo>
                <a:cubicBezTo>
                  <a:pt x="2561042" y="1220929"/>
                  <a:pt x="2596911" y="1197154"/>
                  <a:pt x="2818016" y="1210004"/>
                </a:cubicBezTo>
                <a:cubicBezTo>
                  <a:pt x="3039121" y="1222854"/>
                  <a:pt x="3082220" y="1229185"/>
                  <a:pt x="3262909" y="1210002"/>
                </a:cubicBezTo>
                <a:cubicBezTo>
                  <a:pt x="3443598" y="1190819"/>
                  <a:pt x="3669505" y="1223304"/>
                  <a:pt x="3839803" y="1209998"/>
                </a:cubicBezTo>
                <a:cubicBezTo>
                  <a:pt x="3649105" y="1309189"/>
                  <a:pt x="3580971" y="1397818"/>
                  <a:pt x="3420547" y="1474227"/>
                </a:cubicBezTo>
                <a:cubicBezTo>
                  <a:pt x="3260123" y="1550636"/>
                  <a:pt x="3191316" y="1596482"/>
                  <a:pt x="3001290" y="1738455"/>
                </a:cubicBezTo>
                <a:cubicBezTo>
                  <a:pt x="2811265" y="1880428"/>
                  <a:pt x="2775534" y="1870515"/>
                  <a:pt x="2653228" y="1957815"/>
                </a:cubicBezTo>
                <a:cubicBezTo>
                  <a:pt x="2710064" y="2097355"/>
                  <a:pt x="2776000" y="2267337"/>
                  <a:pt x="2875315" y="2550715"/>
                </a:cubicBezTo>
                <a:cubicBezTo>
                  <a:pt x="2974630" y="2834093"/>
                  <a:pt x="3038314" y="2918749"/>
                  <a:pt x="3106467" y="3167816"/>
                </a:cubicBezTo>
                <a:cubicBezTo>
                  <a:pt x="3005270" y="3084642"/>
                  <a:pt x="2782017" y="2986665"/>
                  <a:pt x="2699080" y="2911061"/>
                </a:cubicBezTo>
                <a:cubicBezTo>
                  <a:pt x="2616143" y="2835457"/>
                  <a:pt x="2436900" y="2765341"/>
                  <a:pt x="2291694" y="2654306"/>
                </a:cubicBezTo>
                <a:cubicBezTo>
                  <a:pt x="2146488" y="2543272"/>
                  <a:pt x="2021115" y="2469535"/>
                  <a:pt x="1919904" y="2419986"/>
                </a:cubicBezTo>
                <a:cubicBezTo>
                  <a:pt x="1810380" y="2479603"/>
                  <a:pt x="1686764" y="2557564"/>
                  <a:pt x="1512517" y="2676741"/>
                </a:cubicBezTo>
                <a:cubicBezTo>
                  <a:pt x="1338269" y="2795918"/>
                  <a:pt x="1291975" y="2804620"/>
                  <a:pt x="1128861" y="2918539"/>
                </a:cubicBezTo>
                <a:cubicBezTo>
                  <a:pt x="965747" y="3032458"/>
                  <a:pt x="825748" y="3101710"/>
                  <a:pt x="733340" y="3167816"/>
                </a:cubicBezTo>
                <a:cubicBezTo>
                  <a:pt x="837826" y="2921301"/>
                  <a:pt x="892750" y="2725996"/>
                  <a:pt x="959960" y="2562816"/>
                </a:cubicBezTo>
                <a:cubicBezTo>
                  <a:pt x="1027169" y="2399636"/>
                  <a:pt x="1117970" y="2077198"/>
                  <a:pt x="1186579" y="1957815"/>
                </a:cubicBezTo>
                <a:cubicBezTo>
                  <a:pt x="1007608" y="1853492"/>
                  <a:pt x="998766" y="1850614"/>
                  <a:pt x="826651" y="1730977"/>
                </a:cubicBezTo>
                <a:cubicBezTo>
                  <a:pt x="654536" y="1611340"/>
                  <a:pt x="578816" y="1567279"/>
                  <a:pt x="419260" y="1474227"/>
                </a:cubicBezTo>
                <a:cubicBezTo>
                  <a:pt x="259705" y="1381174"/>
                  <a:pt x="144420" y="1316417"/>
                  <a:pt x="4" y="1209998"/>
                </a:cubicBezTo>
                <a:close/>
              </a:path>
              <a:path w="3839807" h="3167824" stroke="0" extrusionOk="0">
                <a:moveTo>
                  <a:pt x="4" y="1209998"/>
                </a:moveTo>
                <a:cubicBezTo>
                  <a:pt x="143487" y="1225998"/>
                  <a:pt x="272117" y="1196838"/>
                  <a:pt x="474231" y="1210001"/>
                </a:cubicBezTo>
                <a:cubicBezTo>
                  <a:pt x="676345" y="1223164"/>
                  <a:pt x="716255" y="1218263"/>
                  <a:pt x="919123" y="1210004"/>
                </a:cubicBezTo>
                <a:cubicBezTo>
                  <a:pt x="1121991" y="1201745"/>
                  <a:pt x="1246966" y="1210093"/>
                  <a:pt x="1466684" y="1210007"/>
                </a:cubicBezTo>
                <a:cubicBezTo>
                  <a:pt x="1572794" y="988255"/>
                  <a:pt x="1614423" y="763717"/>
                  <a:pt x="1688762" y="617104"/>
                </a:cubicBezTo>
                <a:cubicBezTo>
                  <a:pt x="1763101" y="470491"/>
                  <a:pt x="1811734" y="290209"/>
                  <a:pt x="1919904" y="0"/>
                </a:cubicBezTo>
                <a:cubicBezTo>
                  <a:pt x="1994091" y="170683"/>
                  <a:pt x="2045742" y="304863"/>
                  <a:pt x="2137449" y="580803"/>
                </a:cubicBezTo>
                <a:cubicBezTo>
                  <a:pt x="2229156" y="856743"/>
                  <a:pt x="2323933" y="1072119"/>
                  <a:pt x="2373123" y="1210007"/>
                </a:cubicBezTo>
                <a:cubicBezTo>
                  <a:pt x="2586097" y="1233653"/>
                  <a:pt x="2672237" y="1211372"/>
                  <a:pt x="2891350" y="1210004"/>
                </a:cubicBezTo>
                <a:cubicBezTo>
                  <a:pt x="3110463" y="1208636"/>
                  <a:pt x="3168735" y="1232333"/>
                  <a:pt x="3409577" y="1210001"/>
                </a:cubicBezTo>
                <a:cubicBezTo>
                  <a:pt x="3650419" y="1187668"/>
                  <a:pt x="3678442" y="1230359"/>
                  <a:pt x="3839803" y="1209998"/>
                </a:cubicBezTo>
                <a:cubicBezTo>
                  <a:pt x="3647256" y="1309750"/>
                  <a:pt x="3549365" y="1382885"/>
                  <a:pt x="3456144" y="1451792"/>
                </a:cubicBezTo>
                <a:cubicBezTo>
                  <a:pt x="3362923" y="1520698"/>
                  <a:pt x="3230654" y="1590070"/>
                  <a:pt x="3060619" y="1701064"/>
                </a:cubicBezTo>
                <a:cubicBezTo>
                  <a:pt x="2890584" y="1812058"/>
                  <a:pt x="2815768" y="1847482"/>
                  <a:pt x="2653228" y="1957815"/>
                </a:cubicBezTo>
                <a:cubicBezTo>
                  <a:pt x="2765866" y="2239312"/>
                  <a:pt x="2789679" y="2255489"/>
                  <a:pt x="2879848" y="2562816"/>
                </a:cubicBezTo>
                <a:cubicBezTo>
                  <a:pt x="2970016" y="2870143"/>
                  <a:pt x="3062426" y="2989042"/>
                  <a:pt x="3106467" y="3167816"/>
                </a:cubicBezTo>
                <a:cubicBezTo>
                  <a:pt x="2943510" y="3084132"/>
                  <a:pt x="2814960" y="2980909"/>
                  <a:pt x="2710946" y="2918539"/>
                </a:cubicBezTo>
                <a:cubicBezTo>
                  <a:pt x="2606932" y="2856169"/>
                  <a:pt x="2415050" y="2734762"/>
                  <a:pt x="2339156" y="2684219"/>
                </a:cubicBezTo>
                <a:cubicBezTo>
                  <a:pt x="2263262" y="2633676"/>
                  <a:pt x="2015097" y="2508691"/>
                  <a:pt x="1919904" y="2419986"/>
                </a:cubicBezTo>
                <a:cubicBezTo>
                  <a:pt x="1767130" y="2503722"/>
                  <a:pt x="1708204" y="2574909"/>
                  <a:pt x="1536248" y="2661784"/>
                </a:cubicBezTo>
                <a:cubicBezTo>
                  <a:pt x="1364292" y="2748659"/>
                  <a:pt x="1290468" y="2827254"/>
                  <a:pt x="1164458" y="2896104"/>
                </a:cubicBezTo>
                <a:cubicBezTo>
                  <a:pt x="1038448" y="2964954"/>
                  <a:pt x="839502" y="3091781"/>
                  <a:pt x="733340" y="3167816"/>
                </a:cubicBezTo>
                <a:cubicBezTo>
                  <a:pt x="819678" y="3020564"/>
                  <a:pt x="917172" y="2738960"/>
                  <a:pt x="959960" y="2562816"/>
                </a:cubicBezTo>
                <a:cubicBezTo>
                  <a:pt x="1002748" y="2386671"/>
                  <a:pt x="1143850" y="2133276"/>
                  <a:pt x="1186579" y="1957815"/>
                </a:cubicBezTo>
                <a:cubicBezTo>
                  <a:pt x="1046315" y="1894918"/>
                  <a:pt x="929206" y="1808382"/>
                  <a:pt x="814786" y="1723499"/>
                </a:cubicBezTo>
                <a:cubicBezTo>
                  <a:pt x="700366" y="1638616"/>
                  <a:pt x="558885" y="1584030"/>
                  <a:pt x="395529" y="1459270"/>
                </a:cubicBezTo>
                <a:cubicBezTo>
                  <a:pt x="232173" y="1334510"/>
                  <a:pt x="170458" y="1328831"/>
                  <a:pt x="4" y="1209998"/>
                </a:cubicBezTo>
                <a:close/>
              </a:path>
            </a:pathLst>
          </a:custGeom>
          <a:solidFill>
            <a:srgbClr val="F6CE39"/>
          </a:solidFill>
          <a:ln>
            <a:solidFill>
              <a:srgbClr val="F6CE39"/>
            </a:solidFill>
            <a:extLst>
              <a:ext uri="{C807C97D-BFC1-408E-A445-0C87EB9F89A2}">
                <ask:lineSketchStyleProps xmlns:ask="http://schemas.microsoft.com/office/drawing/2018/sketchyshapes" sd="1219033472">
                  <a:prstGeom prst="star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highlight>
                <a:srgbClr val="FFFF00"/>
              </a:highlight>
            </a:endParaRPr>
          </a:p>
        </p:txBody>
      </p:sp>
      <p:sp>
        <p:nvSpPr>
          <p:cNvPr id="2" name="Rektangel 1"/>
          <p:cNvSpPr/>
          <p:nvPr/>
        </p:nvSpPr>
        <p:spPr>
          <a:xfrm>
            <a:off x="158683" y="-45764"/>
            <a:ext cx="2603146" cy="1107996"/>
          </a:xfrm>
          <a:prstGeom prst="rect">
            <a:avLst/>
          </a:prstGeom>
          <a:noFill/>
          <a:scene3d>
            <a:camera prst="orthographicFront"/>
            <a:lightRig rig="threePt" dir="t"/>
          </a:scene3d>
          <a:sp3d>
            <a:bevelT/>
          </a:sp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b-NO" sz="6600" b="1">
                <a:ln w="11430"/>
                <a:solidFill>
                  <a:schemeClr val="accent3">
                    <a:lumMod val="75000"/>
                  </a:schemeClr>
                </a:solidFill>
                <a:effectLst>
                  <a:outerShdw blurRad="50800" dist="39000" dir="5460000" algn="tl">
                    <a:srgbClr val="000000">
                      <a:alpha val="38000"/>
                    </a:srgbClr>
                  </a:outerShdw>
                </a:effectLst>
              </a:rPr>
              <a:t>Januar</a:t>
            </a:r>
          </a:p>
        </p:txBody>
      </p:sp>
      <p:sp>
        <p:nvSpPr>
          <p:cNvPr id="4" name="Bildeforklaring formet som Pil ned 3"/>
          <p:cNvSpPr/>
          <p:nvPr/>
        </p:nvSpPr>
        <p:spPr>
          <a:xfrm>
            <a:off x="637690" y="1203791"/>
            <a:ext cx="1612504" cy="822960"/>
          </a:xfrm>
          <a:prstGeom prst="downArrowCallout">
            <a:avLst/>
          </a:prstGeom>
          <a:solidFill>
            <a:srgbClr val="66A7B9"/>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Fortellinger!</a:t>
            </a:r>
          </a:p>
          <a:p>
            <a:pPr algn="ctr"/>
            <a:endParaRPr lang="nb-NO"/>
          </a:p>
        </p:txBody>
      </p:sp>
      <p:sp>
        <p:nvSpPr>
          <p:cNvPr id="5" name="Bildeforklaring formet som Pil ned 4"/>
          <p:cNvSpPr/>
          <p:nvPr/>
        </p:nvSpPr>
        <p:spPr>
          <a:xfrm>
            <a:off x="637690" y="2026751"/>
            <a:ext cx="1612504" cy="822960"/>
          </a:xfrm>
          <a:prstGeom prst="downArrowCallout">
            <a:avLst/>
          </a:prstGeom>
          <a:solidFill>
            <a:srgbClr val="66A7B9"/>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Lytte!</a:t>
            </a:r>
          </a:p>
        </p:txBody>
      </p:sp>
      <p:sp>
        <p:nvSpPr>
          <p:cNvPr id="6" name="Bildeforklaring formet som Pil ned 5"/>
          <p:cNvSpPr/>
          <p:nvPr/>
        </p:nvSpPr>
        <p:spPr>
          <a:xfrm>
            <a:off x="637691" y="2849711"/>
            <a:ext cx="1612503" cy="822960"/>
          </a:xfrm>
          <a:prstGeom prst="downArrowCallout">
            <a:avLst/>
          </a:prstGeom>
          <a:solidFill>
            <a:srgbClr val="66A7B9"/>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Gjenfortelle!</a:t>
            </a:r>
          </a:p>
        </p:txBody>
      </p:sp>
      <p:sp>
        <p:nvSpPr>
          <p:cNvPr id="9" name="Rektangel 8"/>
          <p:cNvSpPr/>
          <p:nvPr/>
        </p:nvSpPr>
        <p:spPr>
          <a:xfrm>
            <a:off x="637691" y="3672671"/>
            <a:ext cx="1708694" cy="577148"/>
          </a:xfrm>
          <a:prstGeom prst="rect">
            <a:avLst/>
          </a:prstGeom>
          <a:solidFill>
            <a:srgbClr val="66A7B9"/>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Tekstmestring</a:t>
            </a:r>
          </a:p>
        </p:txBody>
      </p:sp>
      <p:sp>
        <p:nvSpPr>
          <p:cNvPr id="16" name="TekstSylinder 15"/>
          <p:cNvSpPr txBox="1"/>
          <p:nvPr/>
        </p:nvSpPr>
        <p:spPr>
          <a:xfrm>
            <a:off x="6153632" y="2887841"/>
            <a:ext cx="2389586" cy="1569660"/>
          </a:xfrm>
          <a:prstGeom prst="rect">
            <a:avLst/>
          </a:prstGeom>
          <a:noFill/>
        </p:spPr>
        <p:txBody>
          <a:bodyPr wrap="square" rtlCol="0">
            <a:spAutoFit/>
          </a:bodyPr>
          <a:lstStyle/>
          <a:p>
            <a:r>
              <a:rPr lang="nb-NO" sz="1600"/>
              <a:t>Både langrenn og alpint står i fokus for de eldste i vintermånedene.</a:t>
            </a:r>
          </a:p>
          <a:p>
            <a:r>
              <a:rPr lang="nb-NO" sz="1600"/>
              <a:t>Tilbake i barnehaven er det aking, bygging og leking som gjelder!</a:t>
            </a:r>
          </a:p>
        </p:txBody>
      </p:sp>
      <p:sp>
        <p:nvSpPr>
          <p:cNvPr id="19" name="TekstSylinder 18">
            <a:extLst>
              <a:ext uri="{FF2B5EF4-FFF2-40B4-BE49-F238E27FC236}">
                <a16:creationId xmlns:a16="http://schemas.microsoft.com/office/drawing/2014/main" id="{289FA583-B273-C94E-B473-A0E7FADF09F1}"/>
              </a:ext>
            </a:extLst>
          </p:cNvPr>
          <p:cNvSpPr txBox="1"/>
          <p:nvPr/>
        </p:nvSpPr>
        <p:spPr>
          <a:xfrm>
            <a:off x="6480342" y="1213162"/>
            <a:ext cx="1499293" cy="1077218"/>
          </a:xfrm>
          <a:prstGeom prst="rect">
            <a:avLst/>
          </a:prstGeom>
          <a:noFill/>
        </p:spPr>
        <p:txBody>
          <a:bodyPr wrap="square" rtlCol="0">
            <a:spAutoFit/>
          </a:bodyPr>
          <a:lstStyle/>
          <a:p>
            <a:r>
              <a:rPr lang="nb-NO" sz="1600">
                <a:solidFill>
                  <a:srgbClr val="FFFF00"/>
                </a:solidFill>
              </a:rPr>
              <a:t>Vi lyser opp mørketiden og forbereder oss til lanternefest!</a:t>
            </a:r>
          </a:p>
        </p:txBody>
      </p:sp>
      <p:pic>
        <p:nvPicPr>
          <p:cNvPr id="8194" name="Picture 2" descr="Deichman Bjørvika">
            <a:extLst>
              <a:ext uri="{FF2B5EF4-FFF2-40B4-BE49-F238E27FC236}">
                <a16:creationId xmlns:a16="http://schemas.microsoft.com/office/drawing/2014/main" id="{251AFB03-B15A-7243-B1B4-8CDFD508B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94" y="4529465"/>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k 12" descr="Kinesisk tekanne og kopp med heldekkende fyll">
            <a:extLst>
              <a:ext uri="{FF2B5EF4-FFF2-40B4-BE49-F238E27FC236}">
                <a16:creationId xmlns:a16="http://schemas.microsoft.com/office/drawing/2014/main" id="{0F23A649-E6C6-294D-9D69-5857FE783A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1062" y="3471493"/>
            <a:ext cx="1775339" cy="1775339"/>
          </a:xfrm>
          <a:prstGeom prst="rect">
            <a:avLst/>
          </a:prstGeom>
        </p:spPr>
      </p:pic>
    </p:spTree>
    <p:extLst>
      <p:ext uri="{BB962C8B-B14F-4D97-AF65-F5344CB8AC3E}">
        <p14:creationId xmlns:p14="http://schemas.microsoft.com/office/powerpoint/2010/main" val="154264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72579" y="956115"/>
            <a:ext cx="2518638" cy="923330"/>
          </a:xfrm>
          <a:prstGeom prst="rect">
            <a:avLst/>
          </a:prstGeom>
          <a:noFill/>
        </p:spPr>
        <p:txBody>
          <a:bodyPr wrap="none" lIns="91440" tIns="45720" rIns="91440" bIns="45720">
            <a:prstTxWarp prst="textCanUp">
              <a:avLst/>
            </a:prstTxWarp>
            <a:spAutoFit/>
          </a:bodyPr>
          <a:lstStyle/>
          <a:p>
            <a:pPr algn="ctr"/>
            <a:r>
              <a:rPr lang="nb-NO" sz="5400" b="1" cap="none" spc="0">
                <a:ln w="12700">
                  <a:solidFill>
                    <a:schemeClr val="tx2">
                      <a:satMod val="155000"/>
                    </a:schemeClr>
                  </a:solidFill>
                  <a:prstDash val="solid"/>
                </a:ln>
                <a:solidFill>
                  <a:srgbClr val="549E62"/>
                </a:solidFill>
                <a:effectLst>
                  <a:outerShdw blurRad="41275" dist="20320" dir="1800000" algn="tl" rotWithShape="0">
                    <a:srgbClr val="000000">
                      <a:alpha val="40000"/>
                    </a:srgbClr>
                  </a:outerShdw>
                </a:effectLst>
              </a:rPr>
              <a:t>Februar</a:t>
            </a:r>
          </a:p>
        </p:txBody>
      </p:sp>
      <p:sp>
        <p:nvSpPr>
          <p:cNvPr id="5" name="Sky 4"/>
          <p:cNvSpPr/>
          <p:nvPr/>
        </p:nvSpPr>
        <p:spPr>
          <a:xfrm>
            <a:off x="3956036" y="2572177"/>
            <a:ext cx="5187964" cy="1247461"/>
          </a:xfrm>
          <a:prstGeom prst="cloud">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nb-NO" sz="2800" b="1" dirty="0"/>
              <a:t>Kultur</a:t>
            </a:r>
          </a:p>
          <a:p>
            <a:pPr algn="ctr"/>
            <a:endParaRPr lang="nb-NO" dirty="0"/>
          </a:p>
        </p:txBody>
      </p:sp>
      <p:sp>
        <p:nvSpPr>
          <p:cNvPr id="8" name="TekstSylinder 7"/>
          <p:cNvSpPr txBox="1"/>
          <p:nvPr/>
        </p:nvSpPr>
        <p:spPr>
          <a:xfrm>
            <a:off x="254883" y="2473974"/>
            <a:ext cx="4089316" cy="2092881"/>
          </a:xfrm>
          <a:prstGeom prst="rect">
            <a:avLst/>
          </a:prstGeom>
          <a:noFill/>
        </p:spPr>
        <p:txBody>
          <a:bodyPr wrap="square" rtlCol="0">
            <a:spAutoFit/>
          </a:bodyPr>
          <a:lstStyle/>
          <a:p>
            <a:pPr marL="285750" indent="-285750">
              <a:buFont typeface="Arial"/>
              <a:buChar char="•"/>
            </a:pPr>
            <a:r>
              <a:rPr lang="nb-NO" sz="1400" b="1">
                <a:solidFill>
                  <a:schemeClr val="accent1"/>
                </a:solidFill>
              </a:rPr>
              <a:t>Barna skal ha rett til medvirkning tilpasset barnas alder og forutsetninger</a:t>
            </a:r>
          </a:p>
          <a:p>
            <a:pPr marL="285750" indent="-285750">
              <a:buFont typeface="Arial"/>
              <a:buChar char="•"/>
            </a:pPr>
            <a:r>
              <a:rPr lang="nb-NO" sz="1400" b="1">
                <a:solidFill>
                  <a:schemeClr val="accent1"/>
                </a:solidFill>
              </a:rPr>
              <a:t>Barna i barnehaven har rett til å gi uttrykk for sitt syn på barnehavens daglige virksomhet</a:t>
            </a:r>
          </a:p>
          <a:p>
            <a:pPr marL="285750" indent="-285750">
              <a:buFont typeface="Arial"/>
              <a:buChar char="•"/>
            </a:pPr>
            <a:r>
              <a:rPr lang="nb-NO" sz="1400" b="1">
                <a:solidFill>
                  <a:schemeClr val="accent1"/>
                </a:solidFill>
              </a:rPr>
              <a:t>Barn skal jevnlig få mulighet til aktiv deltakelse i planlegging og vurdering av barnehavens virksomhet</a:t>
            </a:r>
          </a:p>
          <a:p>
            <a:endParaRPr lang="nb-NO"/>
          </a:p>
        </p:txBody>
      </p:sp>
      <p:sp>
        <p:nvSpPr>
          <p:cNvPr id="9" name="Ramme 8"/>
          <p:cNvSpPr/>
          <p:nvPr/>
        </p:nvSpPr>
        <p:spPr>
          <a:xfrm>
            <a:off x="165430" y="2308250"/>
            <a:ext cx="4193168" cy="2135531"/>
          </a:xfrm>
          <a:prstGeom prst="frame">
            <a:avLst>
              <a:gd name="adj1" fmla="val 6983"/>
            </a:avLst>
          </a:prstGeom>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pic>
        <p:nvPicPr>
          <p:cNvPr id="12" name="Bilde 11"/>
          <p:cNvPicPr>
            <a:picLocks noChangeAspect="1"/>
          </p:cNvPicPr>
          <p:nvPr/>
        </p:nvPicPr>
        <p:blipFill>
          <a:blip r:embed="rId2"/>
          <a:stretch>
            <a:fillRect/>
          </a:stretch>
        </p:blipFill>
        <p:spPr>
          <a:xfrm>
            <a:off x="482684" y="4985860"/>
            <a:ext cx="2158087" cy="1595826"/>
          </a:xfrm>
          <a:prstGeom prst="rect">
            <a:avLst/>
          </a:prstGeom>
        </p:spPr>
      </p:pic>
      <p:sp>
        <p:nvSpPr>
          <p:cNvPr id="13" name="Pil venstre 12"/>
          <p:cNvSpPr/>
          <p:nvPr/>
        </p:nvSpPr>
        <p:spPr>
          <a:xfrm>
            <a:off x="3001322" y="4985859"/>
            <a:ext cx="2385577" cy="1696117"/>
          </a:xfrm>
          <a:prstGeom prst="leftArrow">
            <a:avLst/>
          </a:prstGeom>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Samefolkets dag 6.februar!</a:t>
            </a:r>
          </a:p>
        </p:txBody>
      </p:sp>
      <p:sp>
        <p:nvSpPr>
          <p:cNvPr id="14" name="Rektangel 13"/>
          <p:cNvSpPr/>
          <p:nvPr/>
        </p:nvSpPr>
        <p:spPr>
          <a:xfrm>
            <a:off x="5885100" y="4656270"/>
            <a:ext cx="2774778" cy="1384995"/>
          </a:xfrm>
          <a:prstGeom prst="rect">
            <a:avLst/>
          </a:prstGeom>
        </p:spPr>
        <p:txBody>
          <a:bodyPr wrap="square">
            <a:spAutoFit/>
          </a:bodyPr>
          <a:lstStyle/>
          <a:p>
            <a:r>
              <a:rPr lang="nb-NO" sz="1200"/>
              <a:t>«Barnehagen skal synliggjøre samisk kultur</a:t>
            </a:r>
          </a:p>
          <a:p>
            <a:r>
              <a:rPr lang="nb-NO" sz="1200"/>
              <a:t>og bidra til at barna kan utvikle respekt og</a:t>
            </a:r>
          </a:p>
          <a:p>
            <a:r>
              <a:rPr lang="nb-NO" sz="1200"/>
              <a:t>fellesskapsfølelse for det samiske mangfoldet.</a:t>
            </a:r>
          </a:p>
          <a:p>
            <a:r>
              <a:rPr lang="nb-NO" sz="1200"/>
              <a:t>-Rammeplan for barnehagen</a:t>
            </a:r>
          </a:p>
        </p:txBody>
      </p:sp>
      <p:sp>
        <p:nvSpPr>
          <p:cNvPr id="16" name="Dobbel hakeparentes 15"/>
          <p:cNvSpPr/>
          <p:nvPr/>
        </p:nvSpPr>
        <p:spPr>
          <a:xfrm>
            <a:off x="5676181" y="4443781"/>
            <a:ext cx="2983697" cy="1696117"/>
          </a:xfrm>
          <a:prstGeom prst="bracketPair">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a:lstStyle/>
          <a:p>
            <a:endParaRPr lang="nb-NO"/>
          </a:p>
        </p:txBody>
      </p:sp>
      <p:sp>
        <p:nvSpPr>
          <p:cNvPr id="17" name="TekstSylinder 16"/>
          <p:cNvSpPr txBox="1"/>
          <p:nvPr/>
        </p:nvSpPr>
        <p:spPr>
          <a:xfrm>
            <a:off x="6489622" y="6374199"/>
            <a:ext cx="2498681" cy="307777"/>
          </a:xfrm>
          <a:prstGeom prst="rect">
            <a:avLst/>
          </a:prstGeom>
          <a:noFill/>
        </p:spPr>
        <p:txBody>
          <a:bodyPr wrap="square" rtlCol="0">
            <a:spAutoFit/>
          </a:bodyPr>
          <a:lstStyle/>
          <a:p>
            <a:r>
              <a:rPr lang="nb-NO" sz="1400">
                <a:solidFill>
                  <a:srgbClr val="0070C0"/>
                </a:solidFill>
              </a:rPr>
              <a:t>P.S Husk vinterferie i uke 8!</a:t>
            </a:r>
          </a:p>
        </p:txBody>
      </p:sp>
      <p:sp>
        <p:nvSpPr>
          <p:cNvPr id="6" name="Rektangel 5">
            <a:extLst>
              <a:ext uri="{FF2B5EF4-FFF2-40B4-BE49-F238E27FC236}">
                <a16:creationId xmlns:a16="http://schemas.microsoft.com/office/drawing/2014/main" id="{F19EE1BB-C25C-634F-99A7-92B91F8C96C8}"/>
              </a:ext>
            </a:extLst>
          </p:cNvPr>
          <p:cNvSpPr/>
          <p:nvPr/>
        </p:nvSpPr>
        <p:spPr>
          <a:xfrm>
            <a:off x="5866130" y="203814"/>
            <a:ext cx="3078381" cy="2090381"/>
          </a:xfrm>
          <a:prstGeom prst="rect">
            <a:avLst/>
          </a:prstGeom>
          <a:solidFill>
            <a:schemeClr val="accent6">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Papirs var for flere farger og hvite lys">
            <a:extLst>
              <a:ext uri="{FF2B5EF4-FFF2-40B4-BE49-F238E27FC236}">
                <a16:creationId xmlns:a16="http://schemas.microsoft.com/office/drawing/2014/main" id="{2E63885F-8ABA-2D42-9281-9A7275400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982" y="301660"/>
            <a:ext cx="2852675" cy="1894687"/>
          </a:xfrm>
          <a:prstGeom prst="rect">
            <a:avLst/>
          </a:prstGeom>
        </p:spPr>
      </p:pic>
      <p:sp>
        <p:nvSpPr>
          <p:cNvPr id="11" name="Hjerte 10"/>
          <p:cNvSpPr/>
          <p:nvPr/>
        </p:nvSpPr>
        <p:spPr>
          <a:xfrm>
            <a:off x="3593830" y="673745"/>
            <a:ext cx="1983653" cy="1488070"/>
          </a:xfrm>
          <a:prstGeom prst="heart">
            <a:avLst/>
          </a:prstGeom>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nb-NO" sz="2400" b="1" dirty="0"/>
              <a:t>Empati!</a:t>
            </a:r>
          </a:p>
        </p:txBody>
      </p:sp>
      <p:sp>
        <p:nvSpPr>
          <p:cNvPr id="15" name="TekstSylinder 14">
            <a:extLst>
              <a:ext uri="{FF2B5EF4-FFF2-40B4-BE49-F238E27FC236}">
                <a16:creationId xmlns:a16="http://schemas.microsoft.com/office/drawing/2014/main" id="{5687D03D-510E-304F-A7D0-CEA998424749}"/>
              </a:ext>
            </a:extLst>
          </p:cNvPr>
          <p:cNvSpPr txBox="1"/>
          <p:nvPr/>
        </p:nvSpPr>
        <p:spPr>
          <a:xfrm>
            <a:off x="6953797" y="3776289"/>
            <a:ext cx="1706081" cy="923330"/>
          </a:xfrm>
          <a:prstGeom prst="rect">
            <a:avLst/>
          </a:prstGeom>
          <a:noFill/>
        </p:spPr>
        <p:txBody>
          <a:bodyPr wrap="square" rtlCol="0">
            <a:spAutoFit/>
          </a:bodyPr>
          <a:lstStyle/>
          <a:p>
            <a:r>
              <a:rPr lang="nb-NO" dirty="0">
                <a:solidFill>
                  <a:srgbClr val="FFC000"/>
                </a:solidFill>
              </a:rPr>
              <a:t>Lanternefest i uke 6/7 for besteforeldre!</a:t>
            </a:r>
          </a:p>
        </p:txBody>
      </p:sp>
    </p:spTree>
    <p:extLst>
      <p:ext uri="{BB962C8B-B14F-4D97-AF65-F5344CB8AC3E}">
        <p14:creationId xmlns:p14="http://schemas.microsoft.com/office/powerpoint/2010/main" val="395322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248574" y="321301"/>
            <a:ext cx="1680230" cy="923330"/>
          </a:xfrm>
          <a:prstGeom prst="rect">
            <a:avLst/>
          </a:prstGeom>
          <a:noFill/>
        </p:spPr>
        <p:txBody>
          <a:bodyPr wrap="none" lIns="91440" tIns="45720" rIns="91440" bIns="45720">
            <a:prstTxWarp prst="textInflate">
              <a:avLst/>
            </a:prstTxWarp>
            <a:spAutoFit/>
          </a:bodyPr>
          <a:lstStyle/>
          <a:p>
            <a:pPr algn="ctr"/>
            <a:r>
              <a:rPr lang="nb-NO" sz="5400" b="1" cap="none" spc="0" dirty="0">
                <a:ln w="12700">
                  <a:solidFill>
                    <a:schemeClr val="tx2">
                      <a:satMod val="155000"/>
                    </a:schemeClr>
                  </a:solidFill>
                  <a:prstDash val="solid"/>
                </a:ln>
                <a:solidFill>
                  <a:srgbClr val="F1896F"/>
                </a:solidFill>
                <a:effectLst>
                  <a:outerShdw blurRad="41275" dist="20320" dir="1800000" algn="tl" rotWithShape="0">
                    <a:srgbClr val="000000">
                      <a:alpha val="40000"/>
                    </a:srgbClr>
                  </a:outerShdw>
                </a:effectLst>
              </a:rPr>
              <a:t>Mars</a:t>
            </a:r>
          </a:p>
        </p:txBody>
      </p:sp>
      <p:pic>
        <p:nvPicPr>
          <p:cNvPr id="3" name="Bilde 2"/>
          <p:cNvPicPr>
            <a:picLocks noChangeAspect="1"/>
          </p:cNvPicPr>
          <p:nvPr/>
        </p:nvPicPr>
        <p:blipFill>
          <a:blip r:embed="rId2"/>
          <a:stretch>
            <a:fillRect/>
          </a:stretch>
        </p:blipFill>
        <p:spPr>
          <a:xfrm>
            <a:off x="6286500" y="3816257"/>
            <a:ext cx="2857500" cy="2857500"/>
          </a:xfrm>
          <a:prstGeom prst="rect">
            <a:avLst/>
          </a:prstGeom>
        </p:spPr>
      </p:pic>
      <p:sp>
        <p:nvSpPr>
          <p:cNvPr id="6" name="Stjerne med 12 tagger 5"/>
          <p:cNvSpPr/>
          <p:nvPr/>
        </p:nvSpPr>
        <p:spPr>
          <a:xfrm>
            <a:off x="612563" y="46223"/>
            <a:ext cx="3442750" cy="1198408"/>
          </a:xfrm>
          <a:prstGeom prst="star12">
            <a:avLst/>
          </a:prstGeom>
          <a:solidFill>
            <a:srgbClr val="DE7E67"/>
          </a:solidFill>
          <a:ln/>
        </p:spPr>
        <p:style>
          <a:lnRef idx="1">
            <a:schemeClr val="accent1"/>
          </a:lnRef>
          <a:fillRef idx="3">
            <a:schemeClr val="accent1"/>
          </a:fillRef>
          <a:effectRef idx="2">
            <a:schemeClr val="accent1"/>
          </a:effectRef>
          <a:fontRef idx="minor">
            <a:schemeClr val="lt1"/>
          </a:fontRef>
        </p:style>
        <p:txBody>
          <a:bodyPr/>
          <a:lstStyle/>
          <a:p>
            <a:pPr algn="ctr"/>
            <a:r>
              <a:rPr lang="nb-NO" sz="2000" b="1"/>
              <a:t>DEMOKRATI</a:t>
            </a:r>
          </a:p>
        </p:txBody>
      </p:sp>
      <p:sp>
        <p:nvSpPr>
          <p:cNvPr id="7" name="Stjerne med 12 tagger 6"/>
          <p:cNvSpPr/>
          <p:nvPr/>
        </p:nvSpPr>
        <p:spPr>
          <a:xfrm>
            <a:off x="0" y="1157408"/>
            <a:ext cx="2523626" cy="822960"/>
          </a:xfrm>
          <a:prstGeom prst="star12">
            <a:avLst/>
          </a:prstGeom>
          <a:solidFill>
            <a:srgbClr val="DE7E67"/>
          </a:solidFill>
          <a:ln/>
        </p:spPr>
        <p:style>
          <a:lnRef idx="1">
            <a:schemeClr val="accent1"/>
          </a:lnRef>
          <a:fillRef idx="3">
            <a:schemeClr val="accent1"/>
          </a:fillRef>
          <a:effectRef idx="2">
            <a:schemeClr val="accent1"/>
          </a:effectRef>
          <a:fontRef idx="minor">
            <a:schemeClr val="lt1"/>
          </a:fontRef>
        </p:style>
        <p:txBody>
          <a:bodyPr/>
          <a:lstStyle/>
          <a:p>
            <a:r>
              <a:rPr lang="nb-NO" dirty="0"/>
              <a:t>Rettigheter</a:t>
            </a:r>
          </a:p>
        </p:txBody>
      </p:sp>
      <p:sp>
        <p:nvSpPr>
          <p:cNvPr id="8" name="Stjerne med 12 tagger 7"/>
          <p:cNvSpPr/>
          <p:nvPr/>
        </p:nvSpPr>
        <p:spPr>
          <a:xfrm>
            <a:off x="954537" y="1941330"/>
            <a:ext cx="2385576" cy="922294"/>
          </a:xfrm>
          <a:prstGeom prst="star12">
            <a:avLst/>
          </a:prstGeom>
          <a:solidFill>
            <a:srgbClr val="DE7E67"/>
          </a:solidFill>
          <a:ln/>
        </p:spPr>
        <p:style>
          <a:lnRef idx="1">
            <a:schemeClr val="accent1"/>
          </a:lnRef>
          <a:fillRef idx="3">
            <a:schemeClr val="accent1"/>
          </a:fillRef>
          <a:effectRef idx="2">
            <a:schemeClr val="accent1"/>
          </a:effectRef>
          <a:fontRef idx="minor">
            <a:schemeClr val="lt1"/>
          </a:fontRef>
        </p:style>
        <p:txBody>
          <a:bodyPr/>
          <a:lstStyle/>
          <a:p>
            <a:r>
              <a:rPr lang="nb-NO" dirty="0"/>
              <a:t>Likestilling</a:t>
            </a:r>
          </a:p>
        </p:txBody>
      </p:sp>
      <p:pic>
        <p:nvPicPr>
          <p:cNvPr id="9" name="Bilde 8"/>
          <p:cNvPicPr>
            <a:picLocks noChangeAspect="1"/>
          </p:cNvPicPr>
          <p:nvPr/>
        </p:nvPicPr>
        <p:blipFill>
          <a:blip r:embed="rId3"/>
          <a:stretch>
            <a:fillRect/>
          </a:stretch>
        </p:blipFill>
        <p:spPr>
          <a:xfrm>
            <a:off x="6327201" y="3339391"/>
            <a:ext cx="1719985" cy="1667178"/>
          </a:xfrm>
          <a:prstGeom prst="rect">
            <a:avLst/>
          </a:prstGeom>
        </p:spPr>
      </p:pic>
      <p:sp>
        <p:nvSpPr>
          <p:cNvPr id="10" name="TekstSylinder 9"/>
          <p:cNvSpPr txBox="1"/>
          <p:nvPr/>
        </p:nvSpPr>
        <p:spPr>
          <a:xfrm>
            <a:off x="347788" y="5859371"/>
            <a:ext cx="5353101" cy="584776"/>
          </a:xfrm>
          <a:prstGeom prst="rect">
            <a:avLst/>
          </a:prstGeom>
          <a:noFill/>
        </p:spPr>
        <p:txBody>
          <a:bodyPr wrap="square" rtlCol="0">
            <a:spAutoFit/>
          </a:bodyPr>
          <a:lstStyle/>
          <a:p>
            <a:r>
              <a:rPr lang="nb-NO" sz="1600" b="1"/>
              <a:t>Barnehaven skal gi barn muligheter for lek, livsutfoldelse og meningsfylte opplevelser og aktiviteter </a:t>
            </a:r>
          </a:p>
        </p:txBody>
      </p:sp>
      <p:sp>
        <p:nvSpPr>
          <p:cNvPr id="11" name="Ramme 10"/>
          <p:cNvSpPr/>
          <p:nvPr/>
        </p:nvSpPr>
        <p:spPr>
          <a:xfrm>
            <a:off x="192373" y="5686778"/>
            <a:ext cx="5508515" cy="986979"/>
          </a:xfrm>
          <a:prstGeom prst="frame">
            <a:avLst>
              <a:gd name="adj1" fmla="val 7133"/>
            </a:avLst>
          </a:prstGeom>
          <a:solidFill>
            <a:srgbClr val="DE7E67"/>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pic>
        <p:nvPicPr>
          <p:cNvPr id="12" name="Bilde 11"/>
          <p:cNvPicPr>
            <a:picLocks noChangeAspect="1"/>
          </p:cNvPicPr>
          <p:nvPr/>
        </p:nvPicPr>
        <p:blipFill>
          <a:blip r:embed="rId4"/>
          <a:stretch>
            <a:fillRect/>
          </a:stretch>
        </p:blipFill>
        <p:spPr>
          <a:xfrm>
            <a:off x="277886" y="2844978"/>
            <a:ext cx="3156656" cy="1942558"/>
          </a:xfrm>
          <a:prstGeom prst="rect">
            <a:avLst/>
          </a:prstGeom>
        </p:spPr>
      </p:pic>
      <p:pic>
        <p:nvPicPr>
          <p:cNvPr id="13" name="Bilde 12"/>
          <p:cNvPicPr>
            <a:picLocks noChangeAspect="1"/>
          </p:cNvPicPr>
          <p:nvPr/>
        </p:nvPicPr>
        <p:blipFill>
          <a:blip r:embed="rId5"/>
          <a:stretch>
            <a:fillRect/>
          </a:stretch>
        </p:blipFill>
        <p:spPr>
          <a:xfrm>
            <a:off x="3568730" y="2791319"/>
            <a:ext cx="2585357" cy="1447800"/>
          </a:xfrm>
          <a:prstGeom prst="rect">
            <a:avLst/>
          </a:prstGeom>
        </p:spPr>
      </p:pic>
      <p:sp>
        <p:nvSpPr>
          <p:cNvPr id="14" name="Bildeforklaring formet som en sky 13"/>
          <p:cNvSpPr/>
          <p:nvPr/>
        </p:nvSpPr>
        <p:spPr>
          <a:xfrm>
            <a:off x="3267528" y="1686279"/>
            <a:ext cx="3187760" cy="891822"/>
          </a:xfrm>
          <a:prstGeom prst="cloudCallout">
            <a:avLst>
              <a:gd name="adj1" fmla="val -5340"/>
              <a:gd name="adj2" fmla="val 104656"/>
            </a:avLst>
          </a:prstGeom>
          <a:solidFill>
            <a:srgbClr val="DE7E67"/>
          </a:solidFill>
          <a:ln/>
        </p:spPr>
        <p:style>
          <a:lnRef idx="1">
            <a:schemeClr val="accent1"/>
          </a:lnRef>
          <a:fillRef idx="3">
            <a:schemeClr val="accent1"/>
          </a:fillRef>
          <a:effectRef idx="2">
            <a:schemeClr val="accent1"/>
          </a:effectRef>
          <a:fontRef idx="minor">
            <a:schemeClr val="lt1"/>
          </a:fontRef>
        </p:style>
        <p:txBody>
          <a:bodyPr/>
          <a:lstStyle/>
          <a:p>
            <a:pPr algn="ctr"/>
            <a:r>
              <a:rPr lang="nb-NO" dirty="0"/>
              <a:t>Normer og verdier,</a:t>
            </a:r>
          </a:p>
          <a:p>
            <a:pPr algn="ctr"/>
            <a:r>
              <a:rPr lang="nb-NO" dirty="0"/>
              <a:t>hva er det?</a:t>
            </a:r>
          </a:p>
        </p:txBody>
      </p:sp>
      <p:sp>
        <p:nvSpPr>
          <p:cNvPr id="17" name="Bildeforklaring formet som Pil opp 16"/>
          <p:cNvSpPr/>
          <p:nvPr/>
        </p:nvSpPr>
        <p:spPr>
          <a:xfrm>
            <a:off x="192374" y="4725801"/>
            <a:ext cx="3547069" cy="735450"/>
          </a:xfrm>
          <a:prstGeom prst="upArrowCallout">
            <a:avLst/>
          </a:prstGeom>
          <a:ln/>
        </p:spPr>
        <p:style>
          <a:lnRef idx="1">
            <a:schemeClr val="accent1"/>
          </a:lnRef>
          <a:fillRef idx="3">
            <a:schemeClr val="accent1"/>
          </a:fillRef>
          <a:effectRef idx="2">
            <a:schemeClr val="accent1"/>
          </a:effectRef>
          <a:fontRef idx="minor">
            <a:schemeClr val="lt1"/>
          </a:fontRef>
        </p:style>
        <p:txBody>
          <a:bodyPr/>
          <a:lstStyle/>
          <a:p>
            <a:r>
              <a:rPr lang="nb-NO" sz="1400" b="1"/>
              <a:t>Menneskets, dyrs og planters sammenheng</a:t>
            </a:r>
          </a:p>
          <a:p>
            <a:endParaRPr lang="nb-NO"/>
          </a:p>
        </p:txBody>
      </p:sp>
      <p:sp>
        <p:nvSpPr>
          <p:cNvPr id="19" name="Hjerte 18"/>
          <p:cNvSpPr/>
          <p:nvPr/>
        </p:nvSpPr>
        <p:spPr>
          <a:xfrm>
            <a:off x="3824955" y="4140109"/>
            <a:ext cx="2222583" cy="1732919"/>
          </a:xfrm>
          <a:prstGeom prst="heart">
            <a:avLst/>
          </a:prstGeom>
          <a:solidFill>
            <a:srgbClr val="E755B9"/>
          </a:solidFill>
          <a:ln/>
        </p:spPr>
        <p:style>
          <a:lnRef idx="1">
            <a:schemeClr val="accent1"/>
          </a:lnRef>
          <a:fillRef idx="3">
            <a:schemeClr val="accent1"/>
          </a:fillRef>
          <a:effectRef idx="2">
            <a:schemeClr val="accent1"/>
          </a:effectRef>
          <a:fontRef idx="minor">
            <a:schemeClr val="lt1"/>
          </a:fontRef>
        </p:style>
        <p:txBody>
          <a:bodyPr/>
          <a:lstStyle/>
          <a:p>
            <a:pPr algn="ctr"/>
            <a:r>
              <a:rPr lang="nb-NO" dirty="0"/>
              <a:t>Kvinnedagen</a:t>
            </a:r>
          </a:p>
          <a:p>
            <a:pPr algn="ctr"/>
            <a:r>
              <a:rPr lang="nb-NO" dirty="0"/>
              <a:t>8.mars</a:t>
            </a:r>
          </a:p>
        </p:txBody>
      </p:sp>
      <p:sp>
        <p:nvSpPr>
          <p:cNvPr id="4" name="Bånd som vender opp 3">
            <a:extLst>
              <a:ext uri="{FF2B5EF4-FFF2-40B4-BE49-F238E27FC236}">
                <a16:creationId xmlns:a16="http://schemas.microsoft.com/office/drawing/2014/main" id="{02B28CA9-33EF-394F-9C00-05395C5EAF15}"/>
              </a:ext>
            </a:extLst>
          </p:cNvPr>
          <p:cNvSpPr/>
          <p:nvPr/>
        </p:nvSpPr>
        <p:spPr>
          <a:xfrm>
            <a:off x="6455288" y="434898"/>
            <a:ext cx="2331873" cy="947853"/>
          </a:xfrm>
          <a:prstGeom prst="ribbon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accent2">
                    <a:lumMod val="75000"/>
                  </a:schemeClr>
                </a:solidFill>
                <a:latin typeface="Apple Chancery" panose="03020702040506060504" pitchFamily="66" charset="-79"/>
                <a:cs typeface="Apple Chancery" panose="03020702040506060504" pitchFamily="66" charset="-79"/>
              </a:rPr>
              <a:t>Påske!</a:t>
            </a:r>
          </a:p>
        </p:txBody>
      </p:sp>
      <p:pic>
        <p:nvPicPr>
          <p:cNvPr id="3074" name="Picture 2" descr="60 stk Påske Opptrekkbare Kyllingleker 1.1'' Mini Påskekyllinger Simulering  Plysj Stoff Kylling Påskekylling For Påske Hodeplagg Bordstårte Dekorasjon  | Fyndiq">
            <a:extLst>
              <a:ext uri="{FF2B5EF4-FFF2-40B4-BE49-F238E27FC236}">
                <a16:creationId xmlns:a16="http://schemas.microsoft.com/office/drawing/2014/main" id="{686989F7-1293-224E-A4BF-EDDD80578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390" y="1562245"/>
            <a:ext cx="1942558" cy="19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2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18500" y="772223"/>
            <a:ext cx="162612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b-NO" sz="5400" b="1">
                <a:ln w="11430"/>
                <a:solidFill>
                  <a:srgbClr val="ECEF38"/>
                </a:solidFill>
                <a:effectLst>
                  <a:outerShdw blurRad="80000" dist="40000" dir="5040000" algn="tl">
                    <a:srgbClr val="000000">
                      <a:alpha val="30000"/>
                    </a:srgbClr>
                  </a:outerShdw>
                </a:effectLst>
              </a:rPr>
              <a:t>April</a:t>
            </a:r>
          </a:p>
        </p:txBody>
      </p:sp>
      <p:pic>
        <p:nvPicPr>
          <p:cNvPr id="3" name="Bilde 2" descr="AA0274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9358" y="2438656"/>
            <a:ext cx="1330285" cy="1794745"/>
          </a:xfrm>
          <a:prstGeom prst="rect">
            <a:avLst/>
          </a:prstGeom>
        </p:spPr>
      </p:pic>
      <p:pic>
        <p:nvPicPr>
          <p:cNvPr id="4" name="Bilde 3"/>
          <p:cNvPicPr>
            <a:picLocks noChangeAspect="1"/>
          </p:cNvPicPr>
          <p:nvPr/>
        </p:nvPicPr>
        <p:blipFill>
          <a:blip r:embed="rId3"/>
          <a:stretch>
            <a:fillRect/>
          </a:stretch>
        </p:blipFill>
        <p:spPr>
          <a:xfrm>
            <a:off x="326243" y="4332566"/>
            <a:ext cx="3619500" cy="2247900"/>
          </a:xfrm>
          <a:prstGeom prst="rect">
            <a:avLst/>
          </a:prstGeom>
        </p:spPr>
      </p:pic>
      <p:sp>
        <p:nvSpPr>
          <p:cNvPr id="6" name="Ellipse 5"/>
          <p:cNvSpPr/>
          <p:nvPr/>
        </p:nvSpPr>
        <p:spPr>
          <a:xfrm>
            <a:off x="1219302" y="3886768"/>
            <a:ext cx="1833381" cy="715207"/>
          </a:xfrm>
          <a:prstGeom prst="ellipse">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pPr algn="ctr"/>
            <a:r>
              <a:rPr lang="nb-NO" sz="2000" dirty="0"/>
              <a:t>Påske</a:t>
            </a:r>
          </a:p>
        </p:txBody>
      </p:sp>
      <p:pic>
        <p:nvPicPr>
          <p:cNvPr id="8" name="Bilde 7"/>
          <p:cNvPicPr>
            <a:picLocks noChangeAspect="1"/>
          </p:cNvPicPr>
          <p:nvPr/>
        </p:nvPicPr>
        <p:blipFill>
          <a:blip r:embed="rId4"/>
          <a:stretch>
            <a:fillRect/>
          </a:stretch>
        </p:blipFill>
        <p:spPr>
          <a:xfrm>
            <a:off x="6187246" y="2273058"/>
            <a:ext cx="2706164" cy="1800829"/>
          </a:xfrm>
          <a:prstGeom prst="rect">
            <a:avLst/>
          </a:prstGeom>
        </p:spPr>
      </p:pic>
      <p:sp>
        <p:nvSpPr>
          <p:cNvPr id="10" name="Ellipse 9"/>
          <p:cNvSpPr/>
          <p:nvPr/>
        </p:nvSpPr>
        <p:spPr>
          <a:xfrm>
            <a:off x="119367" y="5920482"/>
            <a:ext cx="1902406" cy="659984"/>
          </a:xfrm>
          <a:prstGeom prst="ellipse">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pPr algn="ctr"/>
            <a:r>
              <a:rPr lang="nb-NO" dirty="0"/>
              <a:t>Klatring</a:t>
            </a:r>
          </a:p>
        </p:txBody>
      </p:sp>
      <p:sp>
        <p:nvSpPr>
          <p:cNvPr id="12" name="TekstSylinder 11"/>
          <p:cNvSpPr txBox="1"/>
          <p:nvPr/>
        </p:nvSpPr>
        <p:spPr>
          <a:xfrm>
            <a:off x="422298" y="1669136"/>
            <a:ext cx="3724410" cy="2031325"/>
          </a:xfrm>
          <a:prstGeom prst="rect">
            <a:avLst/>
          </a:prstGeom>
          <a:noFill/>
        </p:spPr>
        <p:txBody>
          <a:bodyPr wrap="square" rtlCol="0">
            <a:spAutoFit/>
          </a:bodyPr>
          <a:lstStyle/>
          <a:p>
            <a:r>
              <a:rPr lang="nb-NO" sz="1400" dirty="0"/>
              <a:t>Barnehaven skal i samarbeid med skolen, legge til rette for barns overgang fra barnehave til skole og eventuelt aktivitetsskole.</a:t>
            </a:r>
          </a:p>
          <a:p>
            <a:endParaRPr lang="nb-NO" sz="1400" dirty="0"/>
          </a:p>
          <a:p>
            <a:r>
              <a:rPr lang="nb-NO" sz="1400" dirty="0"/>
              <a:t>Alle kommunale barnehaver og skoler skal følge </a:t>
            </a:r>
            <a:r>
              <a:rPr lang="nb-NO" sz="1400" i="1" dirty="0"/>
              <a:t>Oslostandard for samarbeid og sammenheng mellom barnehave og skole.</a:t>
            </a:r>
          </a:p>
          <a:p>
            <a:r>
              <a:rPr lang="nb-NO" sz="1400" dirty="0"/>
              <a:t>Et informasjonsskjema om barnet sendes skolen før skolestart gitt foreldrenes samtykke.</a:t>
            </a:r>
          </a:p>
        </p:txBody>
      </p:sp>
      <p:sp>
        <p:nvSpPr>
          <p:cNvPr id="14" name="TekstSylinder 13"/>
          <p:cNvSpPr txBox="1"/>
          <p:nvPr/>
        </p:nvSpPr>
        <p:spPr>
          <a:xfrm>
            <a:off x="4542910" y="6135252"/>
            <a:ext cx="4350500" cy="369332"/>
          </a:xfrm>
          <a:custGeom>
            <a:avLst/>
            <a:gdLst>
              <a:gd name="connsiteX0" fmla="*/ 0 w 4350500"/>
              <a:gd name="connsiteY0" fmla="*/ 0 h 369332"/>
              <a:gd name="connsiteX1" fmla="*/ 500308 w 4350500"/>
              <a:gd name="connsiteY1" fmla="*/ 0 h 369332"/>
              <a:gd name="connsiteX2" fmla="*/ 913605 w 4350500"/>
              <a:gd name="connsiteY2" fmla="*/ 0 h 369332"/>
              <a:gd name="connsiteX3" fmla="*/ 1544428 w 4350500"/>
              <a:gd name="connsiteY3" fmla="*/ 0 h 369332"/>
              <a:gd name="connsiteX4" fmla="*/ 2044735 w 4350500"/>
              <a:gd name="connsiteY4" fmla="*/ 0 h 369332"/>
              <a:gd name="connsiteX5" fmla="*/ 2545043 w 4350500"/>
              <a:gd name="connsiteY5" fmla="*/ 0 h 369332"/>
              <a:gd name="connsiteX6" fmla="*/ 3175865 w 4350500"/>
              <a:gd name="connsiteY6" fmla="*/ 0 h 369332"/>
              <a:gd name="connsiteX7" fmla="*/ 3632668 w 4350500"/>
              <a:gd name="connsiteY7" fmla="*/ 0 h 369332"/>
              <a:gd name="connsiteX8" fmla="*/ 4350500 w 4350500"/>
              <a:gd name="connsiteY8" fmla="*/ 0 h 369332"/>
              <a:gd name="connsiteX9" fmla="*/ 4350500 w 4350500"/>
              <a:gd name="connsiteY9" fmla="*/ 369332 h 369332"/>
              <a:gd name="connsiteX10" fmla="*/ 3893698 w 4350500"/>
              <a:gd name="connsiteY10" fmla="*/ 369332 h 369332"/>
              <a:gd name="connsiteX11" fmla="*/ 3349885 w 4350500"/>
              <a:gd name="connsiteY11" fmla="*/ 369332 h 369332"/>
              <a:gd name="connsiteX12" fmla="*/ 2849578 w 4350500"/>
              <a:gd name="connsiteY12" fmla="*/ 369332 h 369332"/>
              <a:gd name="connsiteX13" fmla="*/ 2218755 w 4350500"/>
              <a:gd name="connsiteY13" fmla="*/ 369332 h 369332"/>
              <a:gd name="connsiteX14" fmla="*/ 1587933 w 4350500"/>
              <a:gd name="connsiteY14" fmla="*/ 369332 h 369332"/>
              <a:gd name="connsiteX15" fmla="*/ 1131130 w 4350500"/>
              <a:gd name="connsiteY15" fmla="*/ 369332 h 369332"/>
              <a:gd name="connsiteX16" fmla="*/ 587318 w 4350500"/>
              <a:gd name="connsiteY16" fmla="*/ 369332 h 369332"/>
              <a:gd name="connsiteX17" fmla="*/ 0 w 4350500"/>
              <a:gd name="connsiteY17" fmla="*/ 369332 h 369332"/>
              <a:gd name="connsiteX18" fmla="*/ 0 w 4350500"/>
              <a:gd name="connsiteY1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0500" h="369332" extrusionOk="0">
                <a:moveTo>
                  <a:pt x="0" y="0"/>
                </a:moveTo>
                <a:cubicBezTo>
                  <a:pt x="122272" y="-21249"/>
                  <a:pt x="289127" y="31744"/>
                  <a:pt x="500308" y="0"/>
                </a:cubicBezTo>
                <a:cubicBezTo>
                  <a:pt x="711489" y="-31744"/>
                  <a:pt x="766068" y="8523"/>
                  <a:pt x="913605" y="0"/>
                </a:cubicBezTo>
                <a:cubicBezTo>
                  <a:pt x="1061142" y="-8523"/>
                  <a:pt x="1307401" y="22433"/>
                  <a:pt x="1544428" y="0"/>
                </a:cubicBezTo>
                <a:cubicBezTo>
                  <a:pt x="1781455" y="-22433"/>
                  <a:pt x="1837081" y="3255"/>
                  <a:pt x="2044735" y="0"/>
                </a:cubicBezTo>
                <a:cubicBezTo>
                  <a:pt x="2252389" y="-3255"/>
                  <a:pt x="2436915" y="5468"/>
                  <a:pt x="2545043" y="0"/>
                </a:cubicBezTo>
                <a:cubicBezTo>
                  <a:pt x="2653171" y="-5468"/>
                  <a:pt x="3003028" y="61686"/>
                  <a:pt x="3175865" y="0"/>
                </a:cubicBezTo>
                <a:cubicBezTo>
                  <a:pt x="3348702" y="-61686"/>
                  <a:pt x="3508755" y="7815"/>
                  <a:pt x="3632668" y="0"/>
                </a:cubicBezTo>
                <a:cubicBezTo>
                  <a:pt x="3756581" y="-7815"/>
                  <a:pt x="4137906" y="65820"/>
                  <a:pt x="4350500" y="0"/>
                </a:cubicBezTo>
                <a:cubicBezTo>
                  <a:pt x="4361955" y="83888"/>
                  <a:pt x="4323711" y="240328"/>
                  <a:pt x="4350500" y="369332"/>
                </a:cubicBezTo>
                <a:cubicBezTo>
                  <a:pt x="4122413" y="416454"/>
                  <a:pt x="4111148" y="341762"/>
                  <a:pt x="3893698" y="369332"/>
                </a:cubicBezTo>
                <a:cubicBezTo>
                  <a:pt x="3676248" y="396902"/>
                  <a:pt x="3606467" y="343580"/>
                  <a:pt x="3349885" y="369332"/>
                </a:cubicBezTo>
                <a:cubicBezTo>
                  <a:pt x="3093303" y="395084"/>
                  <a:pt x="3083303" y="313771"/>
                  <a:pt x="2849578" y="369332"/>
                </a:cubicBezTo>
                <a:cubicBezTo>
                  <a:pt x="2615853" y="424893"/>
                  <a:pt x="2368420" y="368809"/>
                  <a:pt x="2218755" y="369332"/>
                </a:cubicBezTo>
                <a:cubicBezTo>
                  <a:pt x="2069090" y="369855"/>
                  <a:pt x="1815616" y="361095"/>
                  <a:pt x="1587933" y="369332"/>
                </a:cubicBezTo>
                <a:cubicBezTo>
                  <a:pt x="1360250" y="377569"/>
                  <a:pt x="1328961" y="321474"/>
                  <a:pt x="1131130" y="369332"/>
                </a:cubicBezTo>
                <a:cubicBezTo>
                  <a:pt x="933299" y="417190"/>
                  <a:pt x="709785" y="335350"/>
                  <a:pt x="587318" y="369332"/>
                </a:cubicBezTo>
                <a:cubicBezTo>
                  <a:pt x="464851" y="403314"/>
                  <a:pt x="223417" y="304286"/>
                  <a:pt x="0" y="369332"/>
                </a:cubicBezTo>
                <a:cubicBezTo>
                  <a:pt x="-15049" y="228689"/>
                  <a:pt x="10302" y="169547"/>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nb-NO" b="1" dirty="0">
                <a:solidFill>
                  <a:schemeClr val="accent2">
                    <a:lumMod val="75000"/>
                  </a:schemeClr>
                </a:solidFill>
              </a:rPr>
              <a:t>P.s. Påskeferie fra 30.03 til og med 06.4</a:t>
            </a:r>
          </a:p>
        </p:txBody>
      </p:sp>
      <p:sp>
        <p:nvSpPr>
          <p:cNvPr id="15" name="TekstSylinder 14"/>
          <p:cNvSpPr txBox="1"/>
          <p:nvPr/>
        </p:nvSpPr>
        <p:spPr>
          <a:xfrm>
            <a:off x="4748874" y="4528282"/>
            <a:ext cx="3892974" cy="1477328"/>
          </a:xfrm>
          <a:prstGeom prst="rect">
            <a:avLst/>
          </a:prstGeom>
          <a:noFill/>
        </p:spPr>
        <p:txBody>
          <a:bodyPr wrap="square" rtlCol="0">
            <a:spAutoFit/>
          </a:bodyPr>
          <a:lstStyle/>
          <a:p>
            <a:r>
              <a:rPr lang="nb-NO"/>
              <a:t>Skolebesøk for 5-åringer</a:t>
            </a:r>
          </a:p>
          <a:p>
            <a:r>
              <a:rPr lang="nb-NO"/>
              <a:t>Besøke ny avdeling for 1- og 2-åringer</a:t>
            </a:r>
          </a:p>
          <a:p>
            <a:r>
              <a:rPr lang="nb-NO"/>
              <a:t>Lære seg å ta i mot yngre barn for 3- og 4-åringer</a:t>
            </a:r>
          </a:p>
          <a:p>
            <a:endParaRPr lang="nb-NO"/>
          </a:p>
        </p:txBody>
      </p:sp>
      <p:sp>
        <p:nvSpPr>
          <p:cNvPr id="16" name="Ramme 15"/>
          <p:cNvSpPr/>
          <p:nvPr/>
        </p:nvSpPr>
        <p:spPr>
          <a:xfrm>
            <a:off x="4542910" y="4392916"/>
            <a:ext cx="4209377" cy="1474521"/>
          </a:xfrm>
          <a:prstGeom prst="frame">
            <a:avLst>
              <a:gd name="adj1" fmla="val 5946"/>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pic>
        <p:nvPicPr>
          <p:cNvPr id="7170" name="Picture 2" descr="Slottet – Store norske leksikon">
            <a:extLst>
              <a:ext uri="{FF2B5EF4-FFF2-40B4-BE49-F238E27FC236}">
                <a16:creationId xmlns:a16="http://schemas.microsoft.com/office/drawing/2014/main" id="{09DB49A1-DCFD-FE4B-9786-FDD6FD29D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565" y="350331"/>
            <a:ext cx="46355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1" name="Stjerne med 6 tagger 10"/>
          <p:cNvSpPr/>
          <p:nvPr/>
        </p:nvSpPr>
        <p:spPr>
          <a:xfrm>
            <a:off x="2542761" y="467597"/>
            <a:ext cx="2206113" cy="1129378"/>
          </a:xfrm>
          <a:prstGeom prst="star6">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pPr algn="ctr"/>
            <a:r>
              <a:rPr lang="nb-NO" b="1"/>
              <a:t>Demokrati</a:t>
            </a:r>
          </a:p>
        </p:txBody>
      </p:sp>
      <p:sp>
        <p:nvSpPr>
          <p:cNvPr id="9" name="Ellipse 8"/>
          <p:cNvSpPr/>
          <p:nvPr/>
        </p:nvSpPr>
        <p:spPr>
          <a:xfrm>
            <a:off x="5648856" y="1932803"/>
            <a:ext cx="1653919" cy="648870"/>
          </a:xfrm>
          <a:prstGeom prst="ellipse">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pPr algn="ctr"/>
            <a:r>
              <a:rPr lang="nb-NO"/>
              <a:t>Landart</a:t>
            </a:r>
          </a:p>
        </p:txBody>
      </p:sp>
    </p:spTree>
    <p:extLst>
      <p:ext uri="{BB962C8B-B14F-4D97-AF65-F5344CB8AC3E}">
        <p14:creationId xmlns:p14="http://schemas.microsoft.com/office/powerpoint/2010/main" val="12603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120803" y="1997117"/>
            <a:ext cx="3365779" cy="1323439"/>
          </a:xfrm>
          <a:prstGeom prst="rect">
            <a:avLst/>
          </a:prstGeom>
          <a:noFill/>
        </p:spPr>
        <p:txBody>
          <a:bodyPr wrap="square" lIns="91440" tIns="45720" rIns="91440" bIns="45720">
            <a:spAutoFit/>
          </a:bodyPr>
          <a:lstStyle/>
          <a:p>
            <a:pPr algn="ctr"/>
            <a:r>
              <a:rPr lang="nb-NO"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t>
            </a:r>
            <a:r>
              <a:rPr lang="nb-NO" sz="80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a</a:t>
            </a:r>
            <a:r>
              <a:rPr lang="nb-NO" sz="80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i</a:t>
            </a:r>
          </a:p>
        </p:txBody>
      </p:sp>
      <p:pic>
        <p:nvPicPr>
          <p:cNvPr id="3" name="Bilde 2"/>
          <p:cNvPicPr>
            <a:picLocks noChangeAspect="1"/>
          </p:cNvPicPr>
          <p:nvPr/>
        </p:nvPicPr>
        <p:blipFill>
          <a:blip r:embed="rId2"/>
          <a:stretch>
            <a:fillRect/>
          </a:stretch>
        </p:blipFill>
        <p:spPr>
          <a:xfrm>
            <a:off x="6255404" y="381036"/>
            <a:ext cx="2328922" cy="1691346"/>
          </a:xfrm>
          <a:prstGeom prst="rect">
            <a:avLst/>
          </a:prstGeom>
        </p:spPr>
      </p:pic>
      <p:pic>
        <p:nvPicPr>
          <p:cNvPr id="4" name="Bilde 3"/>
          <p:cNvPicPr>
            <a:picLocks noChangeAspect="1"/>
          </p:cNvPicPr>
          <p:nvPr/>
        </p:nvPicPr>
        <p:blipFill>
          <a:blip r:embed="rId3"/>
          <a:stretch>
            <a:fillRect/>
          </a:stretch>
        </p:blipFill>
        <p:spPr>
          <a:xfrm>
            <a:off x="440033" y="4878101"/>
            <a:ext cx="1860463" cy="1860463"/>
          </a:xfrm>
          <a:prstGeom prst="rect">
            <a:avLst/>
          </a:prstGeom>
        </p:spPr>
      </p:pic>
      <p:pic>
        <p:nvPicPr>
          <p:cNvPr id="5" name="Bilde 4"/>
          <p:cNvPicPr>
            <a:picLocks noChangeAspect="1"/>
          </p:cNvPicPr>
          <p:nvPr/>
        </p:nvPicPr>
        <p:blipFill>
          <a:blip r:embed="rId4"/>
          <a:stretch>
            <a:fillRect/>
          </a:stretch>
        </p:blipFill>
        <p:spPr>
          <a:xfrm>
            <a:off x="2539455" y="4725643"/>
            <a:ext cx="1827829" cy="1910912"/>
          </a:xfrm>
          <a:prstGeom prst="rect">
            <a:avLst/>
          </a:prstGeom>
        </p:spPr>
      </p:pic>
      <p:pic>
        <p:nvPicPr>
          <p:cNvPr id="6" name="Bilde 5"/>
          <p:cNvPicPr>
            <a:picLocks noChangeAspect="1"/>
          </p:cNvPicPr>
          <p:nvPr/>
        </p:nvPicPr>
        <p:blipFill>
          <a:blip r:embed="rId5"/>
          <a:stretch>
            <a:fillRect/>
          </a:stretch>
        </p:blipFill>
        <p:spPr>
          <a:xfrm>
            <a:off x="6878993" y="5495325"/>
            <a:ext cx="2037911" cy="1141230"/>
          </a:xfrm>
          <a:prstGeom prst="rect">
            <a:avLst/>
          </a:prstGeom>
        </p:spPr>
      </p:pic>
      <p:sp>
        <p:nvSpPr>
          <p:cNvPr id="8" name="TekstSylinder 7"/>
          <p:cNvSpPr txBox="1"/>
          <p:nvPr/>
        </p:nvSpPr>
        <p:spPr>
          <a:xfrm>
            <a:off x="6602582" y="4597357"/>
            <a:ext cx="2230522" cy="646331"/>
          </a:xfrm>
          <a:prstGeom prst="rect">
            <a:avLst/>
          </a:prstGeom>
          <a:noFill/>
        </p:spPr>
        <p:txBody>
          <a:bodyPr wrap="square" rtlCol="0">
            <a:spAutoFit/>
          </a:bodyPr>
          <a:lstStyle/>
          <a:p>
            <a:pPr algn="ctr"/>
            <a:r>
              <a:rPr lang="nb-NO" b="1" dirty="0">
                <a:solidFill>
                  <a:srgbClr val="FF0000"/>
                </a:solidFill>
              </a:rPr>
              <a:t>15.Mai kl.14.00</a:t>
            </a:r>
          </a:p>
          <a:p>
            <a:pPr algn="ctr"/>
            <a:r>
              <a:rPr lang="nb-NO" b="1" dirty="0">
                <a:solidFill>
                  <a:srgbClr val="FF0000"/>
                </a:solidFill>
              </a:rPr>
              <a:t>Velkommen!</a:t>
            </a:r>
          </a:p>
        </p:txBody>
      </p:sp>
      <p:sp>
        <p:nvSpPr>
          <p:cNvPr id="9" name="Hullbånd 8"/>
          <p:cNvSpPr/>
          <p:nvPr/>
        </p:nvSpPr>
        <p:spPr>
          <a:xfrm>
            <a:off x="6034352" y="2432071"/>
            <a:ext cx="2882552" cy="1943918"/>
          </a:xfrm>
          <a:prstGeom prst="flowChartPunchedTape">
            <a:avLst/>
          </a:prstGeom>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lstStyle/>
          <a:p>
            <a:pPr marL="285750" indent="-285750">
              <a:buFont typeface="Arial"/>
              <a:buChar char="•"/>
            </a:pPr>
            <a:r>
              <a:rPr lang="nb-NO" sz="1600" dirty="0"/>
              <a:t>Kongesangen</a:t>
            </a:r>
          </a:p>
          <a:p>
            <a:pPr marL="285750" indent="-285750">
              <a:buFont typeface="Arial"/>
              <a:buChar char="•"/>
            </a:pPr>
            <a:r>
              <a:rPr lang="nb-NO" sz="1600" dirty="0"/>
              <a:t>Ja, vi elsker dette landet</a:t>
            </a:r>
          </a:p>
          <a:p>
            <a:pPr marL="285750" indent="-285750">
              <a:buFont typeface="Arial"/>
              <a:buChar char="•"/>
            </a:pPr>
            <a:r>
              <a:rPr lang="nb-NO" sz="1600" dirty="0"/>
              <a:t>Norge i rødt, hvitt og blått</a:t>
            </a:r>
          </a:p>
          <a:p>
            <a:pPr marL="285750" indent="-285750">
              <a:buFont typeface="Arial"/>
              <a:buChar char="•"/>
            </a:pPr>
            <a:r>
              <a:rPr lang="nb-NO" sz="1600" dirty="0"/>
              <a:t>Alle fugler små de er</a:t>
            </a:r>
          </a:p>
          <a:p>
            <a:pPr marL="285750" indent="-285750">
              <a:buFont typeface="Arial"/>
              <a:buChar char="•"/>
            </a:pPr>
            <a:endParaRPr lang="nb-NO" dirty="0"/>
          </a:p>
        </p:txBody>
      </p:sp>
      <p:sp>
        <p:nvSpPr>
          <p:cNvPr id="12" name="TekstSylinder 11"/>
          <p:cNvSpPr txBox="1"/>
          <p:nvPr/>
        </p:nvSpPr>
        <p:spPr>
          <a:xfrm>
            <a:off x="227096" y="3390546"/>
            <a:ext cx="5687606" cy="1200329"/>
          </a:xfrm>
          <a:prstGeom prst="rect">
            <a:avLst/>
          </a:prstGeom>
          <a:noFill/>
        </p:spPr>
        <p:txBody>
          <a:bodyPr wrap="square" rtlCol="0">
            <a:spAutoFit/>
          </a:bodyPr>
          <a:lstStyle/>
          <a:p>
            <a:r>
              <a:rPr lang="nb-NO" dirty="0"/>
              <a:t>Overganger skjer også innad i barnehaven. Personalet skal sørge for at barn og foreldre får tid og rom til å bli kjent med barna og personalet når de bytter barnegruppe. </a:t>
            </a:r>
          </a:p>
        </p:txBody>
      </p:sp>
      <p:sp>
        <p:nvSpPr>
          <p:cNvPr id="13" name="Ramme 12"/>
          <p:cNvSpPr/>
          <p:nvPr/>
        </p:nvSpPr>
        <p:spPr>
          <a:xfrm>
            <a:off x="174542" y="3232594"/>
            <a:ext cx="5740160" cy="1419299"/>
          </a:xfrm>
          <a:prstGeom prst="frame">
            <a:avLst>
              <a:gd name="adj1" fmla="val 5691"/>
            </a:avLst>
          </a:prstGeom>
          <a:solidFill>
            <a:srgbClr val="3C7483"/>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 name="TekstSylinder 13"/>
          <p:cNvSpPr txBox="1"/>
          <p:nvPr/>
        </p:nvSpPr>
        <p:spPr>
          <a:xfrm>
            <a:off x="4486582" y="4997677"/>
            <a:ext cx="2263999" cy="1200329"/>
          </a:xfrm>
          <a:prstGeom prst="rect">
            <a:avLst/>
          </a:prstGeom>
          <a:noFill/>
        </p:spPr>
        <p:txBody>
          <a:bodyPr wrap="square" rtlCol="0">
            <a:spAutoFit/>
          </a:bodyPr>
          <a:lstStyle/>
          <a:p>
            <a:r>
              <a:rPr lang="nb-NO" b="1">
                <a:solidFill>
                  <a:srgbClr val="A30C22"/>
                </a:solidFill>
              </a:rPr>
              <a:t>Øving til sommeravslutning står i fokus hos alle etter 17.mai! ♪</a:t>
            </a:r>
          </a:p>
        </p:txBody>
      </p:sp>
      <p:pic>
        <p:nvPicPr>
          <p:cNvPr id="6146" name="Picture 2" descr="Akershus slott og festning – Store norske leksikon">
            <a:extLst>
              <a:ext uri="{FF2B5EF4-FFF2-40B4-BE49-F238E27FC236}">
                <a16:creationId xmlns:a16="http://schemas.microsoft.com/office/drawing/2014/main" id="{446A52A7-66CD-1749-957C-F14AE5486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389" y="353139"/>
            <a:ext cx="46355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73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5935" y="4600372"/>
            <a:ext cx="2443461" cy="1323439"/>
          </a:xfrm>
          <a:prstGeom prst="rect">
            <a:avLst/>
          </a:prstGeom>
          <a:noFill/>
        </p:spPr>
        <p:txBody>
          <a:bodyPr wrap="square" lIns="91440" tIns="45720" rIns="91440" bIns="45720">
            <a:spAutoFit/>
          </a:bodyPr>
          <a:lstStyle/>
          <a:p>
            <a:pPr algn="ctr"/>
            <a:r>
              <a:rPr lang="nb-NO" sz="8000" b="1" cap="none" spc="0">
                <a:ln w="12700">
                  <a:solidFill>
                    <a:schemeClr val="tx2">
                      <a:satMod val="155000"/>
                    </a:schemeClr>
                  </a:solidFill>
                  <a:prstDash val="solid"/>
                </a:ln>
                <a:solidFill>
                  <a:srgbClr val="CCFFCC"/>
                </a:solidFill>
                <a:effectLst>
                  <a:outerShdw blurRad="41275" dist="20320" dir="1800000" algn="tl" rotWithShape="0">
                    <a:srgbClr val="000000">
                      <a:alpha val="40000"/>
                    </a:srgbClr>
                  </a:outerShdw>
                </a:effectLst>
              </a:rPr>
              <a:t>Juni</a:t>
            </a:r>
          </a:p>
        </p:txBody>
      </p:sp>
      <p:sp>
        <p:nvSpPr>
          <p:cNvPr id="4" name="Rombe 3"/>
          <p:cNvSpPr/>
          <p:nvPr/>
        </p:nvSpPr>
        <p:spPr>
          <a:xfrm>
            <a:off x="361593" y="400366"/>
            <a:ext cx="2868746" cy="822960"/>
          </a:xfrm>
          <a:prstGeom prst="diamond">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lstStyle/>
          <a:p>
            <a:pPr algn="ctr"/>
            <a:r>
              <a:rPr lang="nb-NO"/>
              <a:t>Likeverd</a:t>
            </a:r>
          </a:p>
        </p:txBody>
      </p:sp>
      <p:sp>
        <p:nvSpPr>
          <p:cNvPr id="5" name="Rombe 4"/>
          <p:cNvSpPr/>
          <p:nvPr/>
        </p:nvSpPr>
        <p:spPr>
          <a:xfrm>
            <a:off x="2128615" y="1004549"/>
            <a:ext cx="2496015" cy="822960"/>
          </a:xfrm>
          <a:prstGeom prst="diamond">
            <a:avLst/>
          </a:prstGeom>
          <a:solidFill>
            <a:srgbClr val="ECEF38"/>
          </a:solidFill>
          <a:ln/>
        </p:spPr>
        <p:style>
          <a:lnRef idx="1">
            <a:schemeClr val="accent1"/>
          </a:lnRef>
          <a:fillRef idx="3">
            <a:schemeClr val="accent1"/>
          </a:fillRef>
          <a:effectRef idx="2">
            <a:schemeClr val="accent1"/>
          </a:effectRef>
          <a:fontRef idx="minor">
            <a:schemeClr val="lt1"/>
          </a:fontRef>
        </p:style>
        <p:txBody>
          <a:bodyPr/>
          <a:lstStyle/>
          <a:p>
            <a:pPr algn="ctr"/>
            <a:r>
              <a:rPr lang="nb-NO"/>
              <a:t>Toleranse</a:t>
            </a:r>
          </a:p>
        </p:txBody>
      </p:sp>
      <p:sp>
        <p:nvSpPr>
          <p:cNvPr id="6" name="Rombe 5"/>
          <p:cNvSpPr/>
          <p:nvPr/>
        </p:nvSpPr>
        <p:spPr>
          <a:xfrm>
            <a:off x="4475444" y="1259013"/>
            <a:ext cx="2482210" cy="822960"/>
          </a:xfrm>
          <a:prstGeom prst="diamond">
            <a:avLst/>
          </a:prstGeom>
          <a:solidFill>
            <a:srgbClr val="5CD94B"/>
          </a:solidFill>
          <a:ln/>
        </p:spPr>
        <p:style>
          <a:lnRef idx="1">
            <a:schemeClr val="accent1"/>
          </a:lnRef>
          <a:fillRef idx="3">
            <a:schemeClr val="accent1"/>
          </a:fillRef>
          <a:effectRef idx="2">
            <a:schemeClr val="accent1"/>
          </a:effectRef>
          <a:fontRef idx="minor">
            <a:schemeClr val="lt1"/>
          </a:fontRef>
        </p:style>
        <p:txBody>
          <a:bodyPr/>
          <a:lstStyle/>
          <a:p>
            <a:pPr algn="ctr"/>
            <a:r>
              <a:rPr lang="nb-NO"/>
              <a:t>Fellesskap</a:t>
            </a:r>
          </a:p>
        </p:txBody>
      </p:sp>
      <p:sp>
        <p:nvSpPr>
          <p:cNvPr id="8" name="Rombe 7"/>
          <p:cNvSpPr/>
          <p:nvPr/>
        </p:nvSpPr>
        <p:spPr>
          <a:xfrm>
            <a:off x="140715" y="1259013"/>
            <a:ext cx="2123284" cy="822960"/>
          </a:xfrm>
          <a:prstGeom prst="diamond">
            <a:avLst/>
          </a:prstGeom>
          <a:solidFill>
            <a:srgbClr val="DE0202"/>
          </a:solidFill>
          <a:ln/>
        </p:spPr>
        <p:style>
          <a:lnRef idx="1">
            <a:schemeClr val="accent1"/>
          </a:lnRef>
          <a:fillRef idx="3">
            <a:schemeClr val="accent1"/>
          </a:fillRef>
          <a:effectRef idx="2">
            <a:schemeClr val="accent1"/>
          </a:effectRef>
          <a:fontRef idx="minor">
            <a:schemeClr val="lt1"/>
          </a:fontRef>
        </p:style>
        <p:txBody>
          <a:bodyPr/>
          <a:lstStyle/>
          <a:p>
            <a:pPr algn="ctr"/>
            <a:r>
              <a:rPr lang="nb-NO"/>
              <a:t>Respekt</a:t>
            </a:r>
          </a:p>
        </p:txBody>
      </p:sp>
      <p:sp>
        <p:nvSpPr>
          <p:cNvPr id="9" name="Rombe 8"/>
          <p:cNvSpPr/>
          <p:nvPr/>
        </p:nvSpPr>
        <p:spPr>
          <a:xfrm>
            <a:off x="3578127" y="400366"/>
            <a:ext cx="2022681" cy="822960"/>
          </a:xfrm>
          <a:prstGeom prst="diamond">
            <a:avLst/>
          </a:prstGeom>
          <a:solidFill>
            <a:srgbClr val="FF803F"/>
          </a:solidFill>
          <a:ln/>
        </p:spPr>
        <p:style>
          <a:lnRef idx="1">
            <a:schemeClr val="accent1"/>
          </a:lnRef>
          <a:fillRef idx="3">
            <a:schemeClr val="accent1"/>
          </a:fillRef>
          <a:effectRef idx="2">
            <a:schemeClr val="accent1"/>
          </a:effectRef>
          <a:fontRef idx="minor">
            <a:schemeClr val="lt1"/>
          </a:fontRef>
        </p:style>
        <p:txBody>
          <a:bodyPr/>
          <a:lstStyle/>
          <a:p>
            <a:pPr algn="ctr"/>
            <a:r>
              <a:rPr lang="nb-NO"/>
              <a:t>Aksept</a:t>
            </a:r>
          </a:p>
        </p:txBody>
      </p:sp>
      <p:sp>
        <p:nvSpPr>
          <p:cNvPr id="11" name="TekstSylinder 10"/>
          <p:cNvSpPr txBox="1"/>
          <p:nvPr/>
        </p:nvSpPr>
        <p:spPr>
          <a:xfrm>
            <a:off x="361593" y="2692119"/>
            <a:ext cx="4813930" cy="1323439"/>
          </a:xfrm>
          <a:prstGeom prst="rect">
            <a:avLst/>
          </a:prstGeom>
          <a:noFill/>
        </p:spPr>
        <p:txBody>
          <a:bodyPr wrap="square" rtlCol="0">
            <a:spAutoFit/>
          </a:bodyPr>
          <a:lstStyle/>
          <a:p>
            <a:r>
              <a:rPr lang="nb-NO" sz="1600" b="1"/>
              <a:t>Barnehaven skal bygge sin virksomhet på prinsippet om likestilling og ikke-diskriminering og bidra til at barna møter og skaper et likestilt samfunn. Alle skal ha like muligheter til å bli sett, hørt og oppmuntret til å delta i fellesskap i alle aktiviteter i barnehaven.</a:t>
            </a:r>
          </a:p>
        </p:txBody>
      </p:sp>
      <p:sp>
        <p:nvSpPr>
          <p:cNvPr id="12" name="Ramme 11"/>
          <p:cNvSpPr/>
          <p:nvPr/>
        </p:nvSpPr>
        <p:spPr>
          <a:xfrm>
            <a:off x="191280" y="2534697"/>
            <a:ext cx="5239215" cy="1881025"/>
          </a:xfrm>
          <a:prstGeom prst="frame">
            <a:avLst>
              <a:gd name="adj1" fmla="val 8292"/>
            </a:avLst>
          </a:prstGeom>
          <a:solidFill>
            <a:srgbClr val="FF803F"/>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 name="TekstSylinder 12"/>
          <p:cNvSpPr txBox="1"/>
          <p:nvPr/>
        </p:nvSpPr>
        <p:spPr>
          <a:xfrm>
            <a:off x="2857608" y="4776785"/>
            <a:ext cx="6005118" cy="1077218"/>
          </a:xfrm>
          <a:prstGeom prst="rect">
            <a:avLst/>
          </a:prstGeom>
          <a:noFill/>
        </p:spPr>
        <p:txBody>
          <a:bodyPr wrap="square" rtlCol="0">
            <a:spAutoFit/>
          </a:bodyPr>
          <a:lstStyle/>
          <a:p>
            <a:r>
              <a:rPr lang="nb-NO" sz="1600" b="1"/>
              <a:t>Barnehaven skal legge grunnlag for barnas evne til å tenke kritisk, handle etisk og vise solidaritet. Barna skal gjøre erfaringer med å gi omsorg og ta vare på omgivelsene og naturen. –Rammeplan for barnehagen</a:t>
            </a:r>
          </a:p>
        </p:txBody>
      </p:sp>
      <p:sp>
        <p:nvSpPr>
          <p:cNvPr id="14" name="Ramme 13"/>
          <p:cNvSpPr/>
          <p:nvPr/>
        </p:nvSpPr>
        <p:spPr>
          <a:xfrm>
            <a:off x="2749834" y="4627614"/>
            <a:ext cx="6112891" cy="1364076"/>
          </a:xfrm>
          <a:prstGeom prst="frame">
            <a:avLst>
              <a:gd name="adj1" fmla="val 8183"/>
            </a:avLst>
          </a:prstGeom>
          <a:solidFill>
            <a:srgbClr val="874CFF"/>
          </a:solid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TekstSylinder 14"/>
          <p:cNvSpPr txBox="1"/>
          <p:nvPr/>
        </p:nvSpPr>
        <p:spPr>
          <a:xfrm>
            <a:off x="981728" y="6108460"/>
            <a:ext cx="7606482" cy="646331"/>
          </a:xfrm>
          <a:prstGeom prst="rect">
            <a:avLst/>
          </a:prstGeom>
          <a:noFill/>
        </p:spPr>
        <p:txBody>
          <a:bodyPr wrap="square" rtlCol="0">
            <a:spAutoFit/>
          </a:bodyPr>
          <a:lstStyle/>
          <a:p>
            <a:r>
              <a:rPr lang="nb-NO" b="1">
                <a:solidFill>
                  <a:srgbClr val="0000FF"/>
                </a:solidFill>
              </a:rPr>
              <a:t>Sommeravslutning:  uke 23/24</a:t>
            </a:r>
          </a:p>
          <a:p>
            <a:r>
              <a:rPr lang="nb-NO" b="1">
                <a:solidFill>
                  <a:srgbClr val="0000FF"/>
                </a:solidFill>
              </a:rPr>
              <a:t>5-års avslutningsmiddag: uke 23/24</a:t>
            </a:r>
          </a:p>
        </p:txBody>
      </p:sp>
      <p:pic>
        <p:nvPicPr>
          <p:cNvPr id="16" name="Bilde 15"/>
          <p:cNvPicPr>
            <a:picLocks noChangeAspect="1"/>
          </p:cNvPicPr>
          <p:nvPr/>
        </p:nvPicPr>
        <p:blipFill>
          <a:blip r:embed="rId2"/>
          <a:stretch>
            <a:fillRect/>
          </a:stretch>
        </p:blipFill>
        <p:spPr>
          <a:xfrm>
            <a:off x="5600808" y="2284588"/>
            <a:ext cx="3401546" cy="1993900"/>
          </a:xfrm>
          <a:prstGeom prst="rect">
            <a:avLst/>
          </a:prstGeom>
        </p:spPr>
      </p:pic>
      <p:sp>
        <p:nvSpPr>
          <p:cNvPr id="7" name="Hjerte 6">
            <a:extLst>
              <a:ext uri="{FF2B5EF4-FFF2-40B4-BE49-F238E27FC236}">
                <a16:creationId xmlns:a16="http://schemas.microsoft.com/office/drawing/2014/main" id="{F6B740E9-2815-3240-840D-F6EDBD90FAA4}"/>
              </a:ext>
            </a:extLst>
          </p:cNvPr>
          <p:cNvSpPr/>
          <p:nvPr/>
        </p:nvSpPr>
        <p:spPr>
          <a:xfrm>
            <a:off x="6836075" y="448011"/>
            <a:ext cx="1835904" cy="1328979"/>
          </a:xfrm>
          <a:prstGeom prst="hear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Fred!</a:t>
            </a:r>
          </a:p>
        </p:txBody>
      </p:sp>
    </p:spTree>
    <p:extLst>
      <p:ext uri="{BB962C8B-B14F-4D97-AF65-F5344CB8AC3E}">
        <p14:creationId xmlns:p14="http://schemas.microsoft.com/office/powerpoint/2010/main" val="3269478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535905" y="1807653"/>
            <a:ext cx="6072195" cy="1323439"/>
          </a:xfrm>
          <a:prstGeom prst="rect">
            <a:avLst/>
          </a:prstGeom>
          <a:noFill/>
        </p:spPr>
        <p:txBody>
          <a:bodyPr wrap="none" lIns="91440" tIns="45720" rIns="91440" bIns="45720">
            <a:prstTxWarp prst="textWave4">
              <a:avLst/>
            </a:prstTxWarp>
            <a:spAutoFit/>
          </a:bodyPr>
          <a:lstStyle/>
          <a:p>
            <a:pPr algn="ctr"/>
            <a:r>
              <a:rPr lang="nb-NO" sz="8000" b="1" cap="none" spc="0" dirty="0">
                <a:ln w="12700">
                  <a:solidFill>
                    <a:schemeClr val="tx2">
                      <a:satMod val="155000"/>
                    </a:schemeClr>
                  </a:solidFill>
                  <a:prstDash val="solid"/>
                </a:ln>
                <a:solidFill>
                  <a:srgbClr val="FF803F"/>
                </a:solidFill>
                <a:effectLst>
                  <a:outerShdw blurRad="41275" dist="20320" dir="1800000" algn="tl" rotWithShape="0">
                    <a:srgbClr val="000000">
                      <a:alpha val="40000"/>
                    </a:srgbClr>
                  </a:outerShdw>
                </a:effectLst>
              </a:rPr>
              <a:t>God sommer!</a:t>
            </a:r>
          </a:p>
        </p:txBody>
      </p:sp>
      <p:sp>
        <p:nvSpPr>
          <p:cNvPr id="4" name="TekstSylinder 3"/>
          <p:cNvSpPr txBox="1"/>
          <p:nvPr/>
        </p:nvSpPr>
        <p:spPr>
          <a:xfrm>
            <a:off x="786878" y="3976052"/>
            <a:ext cx="7772141" cy="1692771"/>
          </a:xfrm>
          <a:prstGeom prst="rect">
            <a:avLst/>
          </a:prstGeom>
          <a:noFill/>
        </p:spPr>
        <p:txBody>
          <a:bodyPr wrap="square" rtlCol="0">
            <a:spAutoFit/>
          </a:bodyPr>
          <a:lstStyle/>
          <a:p>
            <a:pPr algn="ctr"/>
            <a:r>
              <a:rPr lang="nb-NO" sz="2000" b="1" dirty="0">
                <a:solidFill>
                  <a:srgbClr val="FF803F"/>
                </a:solidFill>
              </a:rPr>
              <a:t>Vi har sommerstengt hele juli. </a:t>
            </a:r>
          </a:p>
          <a:p>
            <a:pPr algn="ctr"/>
            <a:r>
              <a:rPr lang="nb-NO" sz="2000" b="1" dirty="0">
                <a:solidFill>
                  <a:srgbClr val="FF803F"/>
                </a:solidFill>
              </a:rPr>
              <a:t>Siste dag før ferien er tirsdag 30.06 og første dag etter ferien er </a:t>
            </a:r>
          </a:p>
          <a:p>
            <a:pPr algn="ctr"/>
            <a:r>
              <a:rPr lang="nb-NO" sz="2000" b="1" dirty="0">
                <a:solidFill>
                  <a:srgbClr val="FF803F"/>
                </a:solidFill>
              </a:rPr>
              <a:t>mandag 3.august.</a:t>
            </a:r>
          </a:p>
          <a:p>
            <a:pPr algn="ctr"/>
            <a:endParaRPr lang="nb-NO" sz="2000" b="1" dirty="0">
              <a:solidFill>
                <a:srgbClr val="FF803F"/>
              </a:solidFill>
            </a:endParaRPr>
          </a:p>
          <a:p>
            <a:pPr algn="ctr"/>
            <a:r>
              <a:rPr lang="nb-NO" sz="2400" b="1" dirty="0">
                <a:solidFill>
                  <a:srgbClr val="FF803F"/>
                </a:solidFill>
              </a:rPr>
              <a:t>Velkommen tilbake!</a:t>
            </a:r>
          </a:p>
        </p:txBody>
      </p:sp>
    </p:spTree>
    <p:extLst>
      <p:ext uri="{BB962C8B-B14F-4D97-AF65-F5344CB8AC3E}">
        <p14:creationId xmlns:p14="http://schemas.microsoft.com/office/powerpoint/2010/main" val="1508681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FA0A142C-C730-7C41-96F2-E5C5F3C039AD}"/>
              </a:ext>
            </a:extLst>
          </p:cNvPr>
          <p:cNvSpPr txBox="1"/>
          <p:nvPr/>
        </p:nvSpPr>
        <p:spPr>
          <a:xfrm>
            <a:off x="780585" y="612844"/>
            <a:ext cx="4572000" cy="5632311"/>
          </a:xfrm>
          <a:prstGeom prst="rect">
            <a:avLst/>
          </a:prstGeom>
          <a:noFill/>
        </p:spPr>
        <p:txBody>
          <a:bodyPr wrap="square">
            <a:spAutoFit/>
          </a:bodyPr>
          <a:lstStyle/>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Barnehagestart 2025: mandag</a:t>
            </a:r>
            <a:r>
              <a:rPr lang="nb-NO" sz="2000" dirty="0">
                <a:solidFill>
                  <a:schemeClr val="accent6">
                    <a:lumMod val="75000"/>
                  </a:schemeClr>
                </a:solidFill>
                <a:latin typeface="Arial Rounded MT Bold" panose="020F0704030504030204" pitchFamily="34" charset="77"/>
              </a:rPr>
              <a:t> 3</a:t>
            </a:r>
            <a:r>
              <a:rPr lang="nb-NO" sz="2000" b="0" i="0" dirty="0">
                <a:solidFill>
                  <a:schemeClr val="accent6">
                    <a:lumMod val="75000"/>
                  </a:schemeClr>
                </a:solidFill>
                <a:effectLst/>
                <a:latin typeface="Arial Rounded MT Bold" panose="020F0704030504030204" pitchFamily="34" charset="77"/>
              </a:rPr>
              <a:t>. august</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Høstferie 2025: uke 40</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Juleferie 2025: fra og med </a:t>
            </a:r>
            <a:r>
              <a:rPr lang="nb-NO" sz="2000" dirty="0">
                <a:solidFill>
                  <a:schemeClr val="accent6">
                    <a:lumMod val="75000"/>
                  </a:schemeClr>
                </a:solidFill>
                <a:latin typeface="Arial Rounded MT Bold" panose="020F0704030504030204" pitchFamily="34" charset="77"/>
              </a:rPr>
              <a:t>tirsdag</a:t>
            </a:r>
            <a:r>
              <a:rPr lang="nb-NO" sz="2000" b="0" i="0" dirty="0">
                <a:solidFill>
                  <a:schemeClr val="accent6">
                    <a:lumMod val="75000"/>
                  </a:schemeClr>
                </a:solidFill>
                <a:effectLst/>
                <a:latin typeface="Arial Rounded MT Bold" panose="020F0704030504030204" pitchFamily="34" charset="77"/>
              </a:rPr>
              <a:t> 23. desember til og med torsdag </a:t>
            </a:r>
            <a:r>
              <a:rPr lang="nb-NO" sz="2000" dirty="0">
                <a:solidFill>
                  <a:schemeClr val="accent6">
                    <a:lumMod val="75000"/>
                  </a:schemeClr>
                </a:solidFill>
                <a:latin typeface="Arial Rounded MT Bold" panose="020F0704030504030204" pitchFamily="34" charset="77"/>
              </a:rPr>
              <a:t> 1</a:t>
            </a:r>
            <a:r>
              <a:rPr lang="nb-NO" sz="2000" b="0" i="0" dirty="0">
                <a:solidFill>
                  <a:schemeClr val="accent6">
                    <a:lumMod val="75000"/>
                  </a:schemeClr>
                </a:solidFill>
                <a:effectLst/>
                <a:latin typeface="Arial Rounded MT Bold" panose="020F0704030504030204" pitchFamily="34" charset="77"/>
              </a:rPr>
              <a:t>. januar.</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Vinterferie 2025: uke 8</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Påskeferie 2025: mandag </a:t>
            </a:r>
            <a:r>
              <a:rPr lang="nb-NO" sz="2000" dirty="0">
                <a:solidFill>
                  <a:schemeClr val="accent6">
                    <a:lumMod val="75000"/>
                  </a:schemeClr>
                </a:solidFill>
                <a:latin typeface="Arial Rounded MT Bold" panose="020F0704030504030204" pitchFamily="34" charset="77"/>
              </a:rPr>
              <a:t>30</a:t>
            </a:r>
            <a:r>
              <a:rPr lang="nb-NO" sz="2000" b="0" i="0" dirty="0">
                <a:solidFill>
                  <a:schemeClr val="accent6">
                    <a:lumMod val="75000"/>
                  </a:schemeClr>
                </a:solidFill>
                <a:effectLst/>
                <a:latin typeface="Arial Rounded MT Bold" panose="020F0704030504030204" pitchFamily="34" charset="77"/>
              </a:rPr>
              <a:t>. </a:t>
            </a:r>
            <a:r>
              <a:rPr lang="nb-NO" sz="2000" dirty="0">
                <a:solidFill>
                  <a:schemeClr val="accent6">
                    <a:lumMod val="75000"/>
                  </a:schemeClr>
                </a:solidFill>
                <a:latin typeface="Arial Rounded MT Bold" panose="020F0704030504030204" pitchFamily="34" charset="77"/>
              </a:rPr>
              <a:t>mars</a:t>
            </a:r>
            <a:r>
              <a:rPr lang="nb-NO" sz="2000" b="0" i="0" dirty="0">
                <a:solidFill>
                  <a:schemeClr val="accent6">
                    <a:lumMod val="75000"/>
                  </a:schemeClr>
                </a:solidFill>
                <a:effectLst/>
                <a:latin typeface="Arial Rounded MT Bold" panose="020F0704030504030204" pitchFamily="34" charset="77"/>
              </a:rPr>
              <a:t> til og med mandag 6. april</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Fridag </a:t>
            </a:r>
            <a:r>
              <a:rPr lang="nb-NO" sz="2000" dirty="0">
                <a:solidFill>
                  <a:schemeClr val="accent6">
                    <a:lumMod val="75000"/>
                  </a:schemeClr>
                </a:solidFill>
                <a:latin typeface="Arial Rounded MT Bold" panose="020F0704030504030204" pitchFamily="34" charset="77"/>
              </a:rPr>
              <a:t>fredag</a:t>
            </a:r>
            <a:r>
              <a:rPr lang="nb-NO" sz="2000" b="0" i="0" dirty="0">
                <a:solidFill>
                  <a:schemeClr val="accent6">
                    <a:lumMod val="75000"/>
                  </a:schemeClr>
                </a:solidFill>
                <a:effectLst/>
                <a:latin typeface="Arial Rounded MT Bold" panose="020F0704030504030204" pitchFamily="34" charset="77"/>
              </a:rPr>
              <a:t> 1. mai: Arbeidernes dag</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Fridag torsdag </a:t>
            </a:r>
            <a:r>
              <a:rPr lang="nb-NO" sz="2000" dirty="0">
                <a:solidFill>
                  <a:schemeClr val="accent6">
                    <a:lumMod val="75000"/>
                  </a:schemeClr>
                </a:solidFill>
                <a:latin typeface="Arial Rounded MT Bold" panose="020F0704030504030204" pitchFamily="34" charset="77"/>
              </a:rPr>
              <a:t>14</a:t>
            </a:r>
            <a:r>
              <a:rPr lang="nb-NO" sz="2000" b="0" i="0" dirty="0">
                <a:solidFill>
                  <a:schemeClr val="accent6">
                    <a:lumMod val="75000"/>
                  </a:schemeClr>
                </a:solidFill>
                <a:effectLst/>
                <a:latin typeface="Arial Rounded MT Bold" panose="020F0704030504030204" pitchFamily="34" charset="77"/>
              </a:rPr>
              <a:t>. mai: Kristi Himmelfartsdag</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Fridag mandag </a:t>
            </a:r>
            <a:r>
              <a:rPr lang="nb-NO" sz="2000" dirty="0">
                <a:solidFill>
                  <a:schemeClr val="accent6">
                    <a:lumMod val="75000"/>
                  </a:schemeClr>
                </a:solidFill>
                <a:latin typeface="Arial Rounded MT Bold" panose="020F0704030504030204" pitchFamily="34" charset="77"/>
              </a:rPr>
              <a:t>25.mai</a:t>
            </a:r>
            <a:r>
              <a:rPr lang="nb-NO" sz="2000" b="0" i="0" dirty="0">
                <a:solidFill>
                  <a:schemeClr val="accent6">
                    <a:lumMod val="75000"/>
                  </a:schemeClr>
                </a:solidFill>
                <a:effectLst/>
                <a:latin typeface="Arial Rounded MT Bold" panose="020F0704030504030204" pitchFamily="34" charset="77"/>
              </a:rPr>
              <a:t>: 2. pinsedag</a:t>
            </a:r>
          </a:p>
          <a:p>
            <a:pPr marL="285750" indent="-285750" algn="l">
              <a:buFont typeface="Wingdings" pitchFamily="2" charset="2"/>
              <a:buChar char="Ø"/>
            </a:pPr>
            <a:r>
              <a:rPr lang="nb-NO" sz="2000" b="0" i="0" dirty="0">
                <a:solidFill>
                  <a:schemeClr val="accent6">
                    <a:lumMod val="75000"/>
                  </a:schemeClr>
                </a:solidFill>
                <a:effectLst/>
                <a:latin typeface="Arial Rounded MT Bold" panose="020F0704030504030204" pitchFamily="34" charset="77"/>
              </a:rPr>
              <a:t>Siste </a:t>
            </a:r>
            <a:r>
              <a:rPr lang="nb-NO" sz="2000" dirty="0">
                <a:solidFill>
                  <a:schemeClr val="accent6">
                    <a:lumMod val="75000"/>
                  </a:schemeClr>
                </a:solidFill>
                <a:latin typeface="Arial Rounded MT Bold" panose="020F0704030504030204" pitchFamily="34" charset="77"/>
              </a:rPr>
              <a:t>barnehagedag</a:t>
            </a:r>
            <a:r>
              <a:rPr lang="nb-NO" sz="2000" b="0" i="0" dirty="0">
                <a:solidFill>
                  <a:schemeClr val="accent6">
                    <a:lumMod val="75000"/>
                  </a:schemeClr>
                </a:solidFill>
                <a:effectLst/>
                <a:latin typeface="Arial Rounded MT Bold" panose="020F0704030504030204" pitchFamily="34" charset="77"/>
              </a:rPr>
              <a:t> før sommerferien: tirsdag</a:t>
            </a:r>
            <a:r>
              <a:rPr lang="nb-NO" sz="2000" dirty="0">
                <a:solidFill>
                  <a:schemeClr val="accent6">
                    <a:lumMod val="75000"/>
                  </a:schemeClr>
                </a:solidFill>
                <a:latin typeface="Arial Rounded MT Bold" panose="020F0704030504030204" pitchFamily="34" charset="77"/>
              </a:rPr>
              <a:t> 30.juni</a:t>
            </a:r>
            <a:r>
              <a:rPr lang="nb-NO" sz="2000" b="0" i="0" dirty="0">
                <a:solidFill>
                  <a:schemeClr val="accent6">
                    <a:lumMod val="75000"/>
                  </a:schemeClr>
                </a:solidFill>
                <a:effectLst/>
                <a:latin typeface="Arial Rounded MT Bold" panose="020F0704030504030204" pitchFamily="34" charset="77"/>
              </a:rPr>
              <a:t> 2026</a:t>
            </a:r>
          </a:p>
        </p:txBody>
      </p:sp>
    </p:spTree>
    <p:extLst>
      <p:ext uri="{BB962C8B-B14F-4D97-AF65-F5344CB8AC3E}">
        <p14:creationId xmlns:p14="http://schemas.microsoft.com/office/powerpoint/2010/main" val="961673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227667" y="1919111"/>
            <a:ext cx="6321777" cy="1477328"/>
          </a:xfrm>
          <a:prstGeom prst="rect">
            <a:avLst/>
          </a:prstGeom>
          <a:noFill/>
        </p:spPr>
        <p:txBody>
          <a:bodyPr wrap="square" rtlCol="0">
            <a:spAutoFit/>
          </a:bodyPr>
          <a:lstStyle/>
          <a:p>
            <a:r>
              <a:rPr lang="nb-NO" b="1"/>
              <a:t>Med forbehold om endringer</a:t>
            </a:r>
          </a:p>
          <a:p>
            <a:endParaRPr lang="nb-NO"/>
          </a:p>
          <a:p>
            <a:r>
              <a:rPr lang="nb-NO"/>
              <a:t>Faglig ansvarlig for årsplanen – Daglig leder</a:t>
            </a:r>
          </a:p>
          <a:p>
            <a:endParaRPr lang="nb-NO"/>
          </a:p>
          <a:p>
            <a:r>
              <a:rPr lang="nb-NO"/>
              <a:t>Anne-Marie C.H. Talén</a:t>
            </a:r>
          </a:p>
        </p:txBody>
      </p:sp>
      <p:sp>
        <p:nvSpPr>
          <p:cNvPr id="3" name="TekstSylinder 2"/>
          <p:cNvSpPr txBox="1"/>
          <p:nvPr/>
        </p:nvSpPr>
        <p:spPr>
          <a:xfrm>
            <a:off x="1227667" y="4189609"/>
            <a:ext cx="4910667" cy="646331"/>
          </a:xfrm>
          <a:prstGeom prst="rect">
            <a:avLst/>
          </a:prstGeom>
          <a:noFill/>
        </p:spPr>
        <p:txBody>
          <a:bodyPr wrap="square" rtlCol="0">
            <a:spAutoFit/>
          </a:bodyPr>
          <a:lstStyle/>
          <a:p>
            <a:r>
              <a:rPr lang="nb-NO" dirty="0"/>
              <a:t>Årsplanen er fastsatt i barnehavens samarbeidsutvalg 22.11.2025</a:t>
            </a:r>
          </a:p>
        </p:txBody>
      </p:sp>
      <p:cxnSp>
        <p:nvCxnSpPr>
          <p:cNvPr id="5" name="Rett linje 4"/>
          <p:cNvCxnSpPr/>
          <p:nvPr/>
        </p:nvCxnSpPr>
        <p:spPr>
          <a:xfrm>
            <a:off x="1227667" y="3866444"/>
            <a:ext cx="49106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Rett linje 6"/>
          <p:cNvCxnSpPr/>
          <p:nvPr/>
        </p:nvCxnSpPr>
        <p:spPr>
          <a:xfrm>
            <a:off x="1227667" y="5376333"/>
            <a:ext cx="491066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ett linje 9"/>
          <p:cNvCxnSpPr/>
          <p:nvPr/>
        </p:nvCxnSpPr>
        <p:spPr>
          <a:xfrm flipV="1">
            <a:off x="1227667" y="6180667"/>
            <a:ext cx="4910667" cy="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kstSylinder 12"/>
          <p:cNvSpPr txBox="1"/>
          <p:nvPr/>
        </p:nvSpPr>
        <p:spPr>
          <a:xfrm>
            <a:off x="1397000" y="5800184"/>
            <a:ext cx="3955143" cy="369332"/>
          </a:xfrm>
          <a:prstGeom prst="rect">
            <a:avLst/>
          </a:prstGeom>
          <a:noFill/>
        </p:spPr>
        <p:txBody>
          <a:bodyPr wrap="square" rtlCol="0">
            <a:spAutoFit/>
          </a:bodyPr>
          <a:lstStyle/>
          <a:p>
            <a:r>
              <a:rPr lang="nb-NO" dirty="0"/>
              <a:t>Caroline Skjelbred</a:t>
            </a:r>
          </a:p>
        </p:txBody>
      </p:sp>
      <p:sp>
        <p:nvSpPr>
          <p:cNvPr id="4" name="TekstSylinder 3">
            <a:extLst>
              <a:ext uri="{FF2B5EF4-FFF2-40B4-BE49-F238E27FC236}">
                <a16:creationId xmlns:a16="http://schemas.microsoft.com/office/drawing/2014/main" id="{5BC14BC2-F4AB-7540-BE6B-41F06FB46590}"/>
              </a:ext>
            </a:extLst>
          </p:cNvPr>
          <p:cNvSpPr txBox="1"/>
          <p:nvPr/>
        </p:nvSpPr>
        <p:spPr>
          <a:xfrm>
            <a:off x="1397000" y="5007001"/>
            <a:ext cx="2739571" cy="369332"/>
          </a:xfrm>
          <a:prstGeom prst="rect">
            <a:avLst/>
          </a:prstGeom>
          <a:noFill/>
        </p:spPr>
        <p:txBody>
          <a:bodyPr wrap="square" rtlCol="0">
            <a:spAutoFit/>
          </a:bodyPr>
          <a:lstStyle/>
          <a:p>
            <a:r>
              <a:rPr lang="nb-NO" dirty="0"/>
              <a:t>Maren </a:t>
            </a:r>
            <a:r>
              <a:rPr lang="nb-NO" dirty="0" err="1"/>
              <a:t>Flasnes</a:t>
            </a:r>
            <a:endParaRPr lang="nb-NO" dirty="0"/>
          </a:p>
        </p:txBody>
      </p:sp>
    </p:spTree>
    <p:extLst>
      <p:ext uri="{BB962C8B-B14F-4D97-AF65-F5344CB8AC3E}">
        <p14:creationId xmlns:p14="http://schemas.microsoft.com/office/powerpoint/2010/main" val="2042710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tel 2"/>
          <p:cNvSpPr>
            <a:spLocks noGrp="1"/>
          </p:cNvSpPr>
          <p:nvPr>
            <p:ph type="title"/>
          </p:nvPr>
        </p:nvSpPr>
        <p:spPr>
          <a:ln>
            <a:noFill/>
          </a:ln>
        </p:spPr>
        <p:txBody>
          <a:bodyPr>
            <a:normAutofit/>
          </a:bodyPr>
          <a:lstStyle/>
          <a:p>
            <a:r>
              <a:rPr lang="nb-NO" sz="4700" b="1"/>
              <a:t>Barnehagens formål og innhold</a:t>
            </a:r>
          </a:p>
        </p:txBody>
      </p:sp>
      <p:sp>
        <p:nvSpPr>
          <p:cNvPr id="2" name="Plassholder for innhold 1"/>
          <p:cNvSpPr>
            <a:spLocks noGrp="1"/>
          </p:cNvSpPr>
          <p:nvPr>
            <p:ph idx="1"/>
          </p:nvPr>
        </p:nvSpPr>
        <p:spPr>
          <a:xfrm>
            <a:off x="628650" y="1929384"/>
            <a:ext cx="7886700" cy="4251960"/>
          </a:xfrm>
          <a:noFill/>
        </p:spPr>
        <p:txBody>
          <a:bodyPr>
            <a:normAutofit/>
          </a:bodyPr>
          <a:lstStyle/>
          <a:p>
            <a:pPr marL="0" indent="0">
              <a:buNone/>
            </a:pPr>
            <a:r>
              <a:rPr lang="nb-NO" sz="1500" b="1" dirty="0"/>
              <a:t>§1. Formål</a:t>
            </a:r>
          </a:p>
          <a:p>
            <a:pPr marL="0" indent="0">
              <a:buNone/>
            </a:pPr>
            <a:endParaRPr lang="nb-NO" sz="1500" dirty="0"/>
          </a:p>
          <a:p>
            <a:pPr marL="0" indent="0">
              <a:buNone/>
            </a:pPr>
            <a:r>
              <a:rPr lang="nb-NO" sz="1500" dirty="0"/>
              <a:t>Barnehagen skal i samarbeid og forståelse med hjemmet ivareta barnas behov for omsorg og lek, og fremme læring og danning som grunnlag for allsidig utvikling. Barnehagen skal bygge på grunnleggende verdier i kristen og humanistisk arv og tradisjon, slik som respekt for menneskeverdet og naturen, på åndsfrihet, nestekjærlighet, tilgivelse, likeverd og solidaritet, verdier som kommer til uttrykk i ulike religioner og livssyn og som er forankret i menneskerettighetene.</a:t>
            </a:r>
          </a:p>
          <a:p>
            <a:pPr marL="0" indent="0">
              <a:buNone/>
            </a:pPr>
            <a:endParaRPr lang="nb-NO" sz="1500" dirty="0"/>
          </a:p>
          <a:p>
            <a:pPr marL="0" indent="0">
              <a:buNone/>
            </a:pPr>
            <a:r>
              <a:rPr lang="nb-NO" sz="1500" dirty="0"/>
              <a:t>Barna skal få utfolde skaperglede, undring og utforskertrang. De skal lære å ta vare på seg selv, hverandre og naturen. Barna skal utvikle grunnleggende kunnskaper og ferdigheter. De skal ha rett til medvirkning tilpasset alder og forutsetninger.</a:t>
            </a:r>
          </a:p>
          <a:p>
            <a:pPr marL="0" indent="0">
              <a:buNone/>
            </a:pPr>
            <a:endParaRPr lang="nb-NO" sz="1500" dirty="0"/>
          </a:p>
          <a:p>
            <a:pPr marL="0" indent="0">
              <a:buNone/>
            </a:pPr>
            <a:r>
              <a:rPr lang="nb-NO" sz="1500" dirty="0"/>
              <a:t>Barnehagen skal møte barna med tillit og respekt, og anerkjenne barndommens egenverdi. Den skal bidra til trivsel og glede i lek og læring, og være et utfordrende og trygt sted for fellesskap og vennskap. Barnehagen skal fremme demokrati og likestilling og motarbeide alle former for diskriminering.</a:t>
            </a:r>
          </a:p>
          <a:p>
            <a:pPr marL="0" indent="0">
              <a:buNone/>
            </a:pPr>
            <a:endParaRPr lang="nb-NO" sz="1500" dirty="0"/>
          </a:p>
        </p:txBody>
      </p:sp>
    </p:spTree>
    <p:extLst>
      <p:ext uri="{BB962C8B-B14F-4D97-AF65-F5344CB8AC3E}">
        <p14:creationId xmlns:p14="http://schemas.microsoft.com/office/powerpoint/2010/main" val="341043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tel 2"/>
          <p:cNvSpPr>
            <a:spLocks noGrp="1"/>
          </p:cNvSpPr>
          <p:nvPr>
            <p:ph type="title"/>
          </p:nvPr>
        </p:nvSpPr>
        <p:spPr>
          <a:xfrm>
            <a:off x="1673352" y="964692"/>
            <a:ext cx="5797296" cy="1188720"/>
          </a:xfrm>
        </p:spPr>
        <p:txBody>
          <a:bodyPr>
            <a:normAutofit/>
          </a:bodyPr>
          <a:lstStyle/>
          <a:p>
            <a:r>
              <a:rPr lang="nb-NO" dirty="0">
                <a:solidFill>
                  <a:schemeClr val="accent1">
                    <a:lumMod val="60000"/>
                    <a:lumOff val="40000"/>
                  </a:schemeClr>
                </a:solidFill>
                <a:latin typeface="Arial Rounded MT Bold" panose="020F0704030504030204" pitchFamily="34" charset="77"/>
              </a:rPr>
              <a:t>Hva er en årsplan? </a:t>
            </a:r>
            <a:br>
              <a:rPr lang="nb-NO" dirty="0"/>
            </a:br>
            <a:endParaRPr lang="nb-NO" dirty="0"/>
          </a:p>
        </p:txBody>
      </p:sp>
      <p:graphicFrame>
        <p:nvGraphicFramePr>
          <p:cNvPr id="9" name="Plassholder for innhold 1">
            <a:extLst>
              <a:ext uri="{FF2B5EF4-FFF2-40B4-BE49-F238E27FC236}">
                <a16:creationId xmlns:a16="http://schemas.microsoft.com/office/drawing/2014/main" id="{FE9C5A4F-4025-4F9D-969C-9D0F70064CCA}"/>
              </a:ext>
            </a:extLst>
          </p:cNvPr>
          <p:cNvGraphicFramePr>
            <a:graphicFrameLocks noGrp="1"/>
          </p:cNvGraphicFramePr>
          <p:nvPr>
            <p:ph idx="1"/>
            <p:extLst>
              <p:ext uri="{D42A27DB-BD31-4B8C-83A1-F6EECF244321}">
                <p14:modId xmlns:p14="http://schemas.microsoft.com/office/powerpoint/2010/main" val="2534763004"/>
              </p:ext>
            </p:extLst>
          </p:nvPr>
        </p:nvGraphicFramePr>
        <p:xfrm>
          <a:off x="723900" y="2638425"/>
          <a:ext cx="76962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87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084122" y="978776"/>
            <a:ext cx="4443982" cy="1174991"/>
          </a:xfrm>
        </p:spPr>
        <p:txBody>
          <a:bodyPr vert="horz" lIns="182880" tIns="182880" rIns="182880" bIns="182880" rtlCol="0" anchor="ctr">
            <a:normAutofit/>
          </a:bodyPr>
          <a:lstStyle/>
          <a:p>
            <a:r>
              <a:rPr lang="en-US" b="1"/>
              <a:t>Om Davinas </a:t>
            </a:r>
            <a:r>
              <a:rPr lang="en-US" b="1" err="1"/>
              <a:t>barnehave</a:t>
            </a:r>
            <a:endParaRPr lang="en-US" b="1"/>
          </a:p>
        </p:txBody>
      </p:sp>
      <p:pic>
        <p:nvPicPr>
          <p:cNvPr id="5" name="Plassholder for bilde 4" descr="IMG_6607.jpeg"/>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1848" r="11848"/>
          <a:stretch/>
        </p:blipFill>
        <p:spPr>
          <a:xfrm>
            <a:off x="20" y="10"/>
            <a:ext cx="3492988" cy="6857990"/>
          </a:xfrm>
          <a:prstGeom prst="rect">
            <a:avLst/>
          </a:prstGeom>
        </p:spPr>
      </p:pic>
      <p:sp>
        <p:nvSpPr>
          <p:cNvPr id="3" name="Plassholder for tekst 2"/>
          <p:cNvSpPr>
            <a:spLocks noGrp="1"/>
          </p:cNvSpPr>
          <p:nvPr>
            <p:ph type="body" sz="half" idx="2"/>
          </p:nvPr>
        </p:nvSpPr>
        <p:spPr>
          <a:xfrm>
            <a:off x="4084121" y="2057915"/>
            <a:ext cx="4700649" cy="3255252"/>
          </a:xfrm>
        </p:spPr>
        <p:txBody>
          <a:bodyPr vert="horz" lIns="91440" tIns="45720" rIns="91440" bIns="45720" rtlCol="0">
            <a:normAutofit/>
          </a:bodyPr>
          <a:lstStyle/>
          <a:p>
            <a:pPr algn="l"/>
            <a:r>
              <a:rPr lang="en-US" sz="1800" dirty="0">
                <a:solidFill>
                  <a:schemeClr val="tx1">
                    <a:lumMod val="85000"/>
                    <a:lumOff val="15000"/>
                  </a:schemeClr>
                </a:solidFill>
              </a:rPr>
              <a:t>Davinas </a:t>
            </a:r>
            <a:r>
              <a:rPr lang="en-US" sz="1800" dirty="0" err="1">
                <a:solidFill>
                  <a:schemeClr val="tx1">
                    <a:lumMod val="85000"/>
                    <a:lumOff val="15000"/>
                  </a:schemeClr>
                </a:solidFill>
              </a:rPr>
              <a:t>barnehave</a:t>
            </a:r>
            <a:r>
              <a:rPr lang="en-US" sz="1800" dirty="0">
                <a:solidFill>
                  <a:schemeClr val="tx1">
                    <a:lumMod val="85000"/>
                    <a:lumOff val="15000"/>
                  </a:schemeClr>
                </a:solidFill>
              </a:rPr>
              <a:t> </a:t>
            </a:r>
            <a:r>
              <a:rPr lang="en-US" sz="1800" dirty="0" err="1">
                <a:solidFill>
                  <a:schemeClr val="tx1">
                    <a:lumMod val="85000"/>
                    <a:lumOff val="15000"/>
                  </a:schemeClr>
                </a:solidFill>
              </a:rPr>
              <a:t>ble</a:t>
            </a:r>
            <a:r>
              <a:rPr lang="en-US" sz="1800" dirty="0">
                <a:solidFill>
                  <a:schemeClr val="tx1">
                    <a:lumMod val="85000"/>
                    <a:lumOff val="15000"/>
                  </a:schemeClr>
                </a:solidFill>
              </a:rPr>
              <a:t> </a:t>
            </a:r>
            <a:r>
              <a:rPr lang="en-US" sz="1800" dirty="0" err="1">
                <a:solidFill>
                  <a:schemeClr val="tx1">
                    <a:lumMod val="85000"/>
                    <a:lumOff val="15000"/>
                  </a:schemeClr>
                </a:solidFill>
              </a:rPr>
              <a:t>etablert</a:t>
            </a:r>
            <a:r>
              <a:rPr lang="en-US" sz="1800" dirty="0">
                <a:solidFill>
                  <a:schemeClr val="tx1">
                    <a:lumMod val="85000"/>
                    <a:lumOff val="15000"/>
                  </a:schemeClr>
                </a:solidFill>
              </a:rPr>
              <a:t> </a:t>
            </a:r>
            <a:r>
              <a:rPr lang="en-US" sz="1800" dirty="0" err="1">
                <a:solidFill>
                  <a:schemeClr val="tx1">
                    <a:lumMod val="85000"/>
                    <a:lumOff val="15000"/>
                  </a:schemeClr>
                </a:solidFill>
              </a:rPr>
              <a:t>i</a:t>
            </a:r>
            <a:r>
              <a:rPr lang="en-US" sz="1800" dirty="0">
                <a:solidFill>
                  <a:schemeClr val="tx1">
                    <a:lumMod val="85000"/>
                    <a:lumOff val="15000"/>
                  </a:schemeClr>
                </a:solidFill>
              </a:rPr>
              <a:t> 1989 av Davina Talén </a:t>
            </a:r>
            <a:r>
              <a:rPr lang="en-US" sz="1800" dirty="0" err="1">
                <a:solidFill>
                  <a:schemeClr val="tx1">
                    <a:lumMod val="85000"/>
                    <a:lumOff val="15000"/>
                  </a:schemeClr>
                </a:solidFill>
              </a:rPr>
              <a:t>i</a:t>
            </a:r>
            <a:r>
              <a:rPr lang="en-US" sz="1800" dirty="0">
                <a:solidFill>
                  <a:schemeClr val="tx1">
                    <a:lumMod val="85000"/>
                    <a:lumOff val="15000"/>
                  </a:schemeClr>
                </a:solidFill>
              </a:rPr>
              <a:t> </a:t>
            </a:r>
            <a:r>
              <a:rPr lang="en-US" sz="1800" dirty="0" err="1">
                <a:solidFill>
                  <a:schemeClr val="tx1">
                    <a:lumMod val="85000"/>
                    <a:lumOff val="15000"/>
                  </a:schemeClr>
                </a:solidFill>
              </a:rPr>
              <a:t>hennes</a:t>
            </a:r>
            <a:r>
              <a:rPr lang="en-US" sz="1800" dirty="0">
                <a:solidFill>
                  <a:schemeClr val="tx1">
                    <a:lumMod val="85000"/>
                    <a:lumOff val="15000"/>
                  </a:schemeClr>
                </a:solidFill>
              </a:rPr>
              <a:t> </a:t>
            </a:r>
            <a:r>
              <a:rPr lang="en-US" sz="1800" dirty="0" err="1">
                <a:solidFill>
                  <a:schemeClr val="tx1">
                    <a:lumMod val="85000"/>
                    <a:lumOff val="15000"/>
                  </a:schemeClr>
                </a:solidFill>
              </a:rPr>
              <a:t>hjem</a:t>
            </a:r>
            <a:r>
              <a:rPr lang="en-US" sz="1800" dirty="0">
                <a:solidFill>
                  <a:schemeClr val="tx1">
                    <a:lumMod val="85000"/>
                    <a:lumOff val="15000"/>
                  </a:schemeClr>
                </a:solidFill>
              </a:rPr>
              <a:t> </a:t>
            </a:r>
            <a:r>
              <a:rPr lang="en-US" sz="1800" dirty="0" err="1">
                <a:solidFill>
                  <a:schemeClr val="tx1">
                    <a:lumMod val="85000"/>
                    <a:lumOff val="15000"/>
                  </a:schemeClr>
                </a:solidFill>
              </a:rPr>
              <a:t>på</a:t>
            </a:r>
            <a:r>
              <a:rPr lang="en-US" sz="1800" dirty="0">
                <a:solidFill>
                  <a:schemeClr val="tx1">
                    <a:lumMod val="85000"/>
                    <a:lumOff val="15000"/>
                  </a:schemeClr>
                </a:solidFill>
              </a:rPr>
              <a:t> </a:t>
            </a:r>
            <a:r>
              <a:rPr lang="en-US" sz="1800" dirty="0" err="1">
                <a:solidFill>
                  <a:schemeClr val="tx1">
                    <a:lumMod val="85000"/>
                    <a:lumOff val="15000"/>
                  </a:schemeClr>
                </a:solidFill>
              </a:rPr>
              <a:t>Slemdal</a:t>
            </a:r>
            <a:r>
              <a:rPr lang="en-US" sz="1800" dirty="0">
                <a:solidFill>
                  <a:schemeClr val="tx1">
                    <a:lumMod val="85000"/>
                    <a:lumOff val="15000"/>
                  </a:schemeClr>
                </a:solidFill>
              </a:rPr>
              <a:t> I Oslo. I </a:t>
            </a:r>
            <a:r>
              <a:rPr lang="en-US" sz="1800" dirty="0" err="1">
                <a:solidFill>
                  <a:schemeClr val="tx1">
                    <a:lumMod val="85000"/>
                    <a:lumOff val="15000"/>
                  </a:schemeClr>
                </a:solidFill>
              </a:rPr>
              <a:t>dag</a:t>
            </a:r>
            <a:r>
              <a:rPr lang="en-US" sz="1800" dirty="0">
                <a:solidFill>
                  <a:schemeClr val="tx1">
                    <a:lumMod val="85000"/>
                    <a:lumOff val="15000"/>
                  </a:schemeClr>
                </a:solidFill>
              </a:rPr>
              <a:t> </a:t>
            </a:r>
            <a:r>
              <a:rPr lang="en-US" sz="1800" dirty="0" err="1">
                <a:solidFill>
                  <a:schemeClr val="tx1">
                    <a:lumMod val="85000"/>
                    <a:lumOff val="15000"/>
                  </a:schemeClr>
                </a:solidFill>
              </a:rPr>
              <a:t>eies</a:t>
            </a:r>
            <a:r>
              <a:rPr lang="en-US" sz="1800" dirty="0">
                <a:solidFill>
                  <a:schemeClr val="tx1">
                    <a:lumMod val="85000"/>
                    <a:lumOff val="15000"/>
                  </a:schemeClr>
                </a:solidFill>
              </a:rPr>
              <a:t> </a:t>
            </a:r>
            <a:r>
              <a:rPr lang="en-US" sz="1800" dirty="0" err="1">
                <a:solidFill>
                  <a:schemeClr val="tx1">
                    <a:lumMod val="85000"/>
                    <a:lumOff val="15000"/>
                  </a:schemeClr>
                </a:solidFill>
              </a:rPr>
              <a:t>og</a:t>
            </a:r>
            <a:r>
              <a:rPr lang="en-US" sz="1800" dirty="0">
                <a:solidFill>
                  <a:schemeClr val="tx1">
                    <a:lumMod val="85000"/>
                    <a:lumOff val="15000"/>
                  </a:schemeClr>
                </a:solidFill>
              </a:rPr>
              <a:t> drives </a:t>
            </a:r>
            <a:r>
              <a:rPr lang="en-US" sz="1800" dirty="0" err="1">
                <a:solidFill>
                  <a:schemeClr val="tx1">
                    <a:lumMod val="85000"/>
                    <a:lumOff val="15000"/>
                  </a:schemeClr>
                </a:solidFill>
              </a:rPr>
              <a:t>barnehaven</a:t>
            </a:r>
            <a:r>
              <a:rPr lang="en-US" sz="1800" dirty="0">
                <a:solidFill>
                  <a:schemeClr val="tx1">
                    <a:lumMod val="85000"/>
                    <a:lumOff val="15000"/>
                  </a:schemeClr>
                </a:solidFill>
              </a:rPr>
              <a:t> av </a:t>
            </a:r>
            <a:r>
              <a:rPr lang="en-US" sz="1800" dirty="0" err="1">
                <a:solidFill>
                  <a:schemeClr val="tx1">
                    <a:lumMod val="85000"/>
                    <a:lumOff val="15000"/>
                  </a:schemeClr>
                </a:solidFill>
              </a:rPr>
              <a:t>hennes</a:t>
            </a:r>
            <a:r>
              <a:rPr lang="en-US" sz="1800" dirty="0">
                <a:solidFill>
                  <a:schemeClr val="tx1">
                    <a:lumMod val="85000"/>
                    <a:lumOff val="15000"/>
                  </a:schemeClr>
                </a:solidFill>
              </a:rPr>
              <a:t> </a:t>
            </a:r>
            <a:r>
              <a:rPr lang="en-US" sz="1800" dirty="0" err="1">
                <a:solidFill>
                  <a:schemeClr val="tx1">
                    <a:lumMod val="85000"/>
                    <a:lumOff val="15000"/>
                  </a:schemeClr>
                </a:solidFill>
              </a:rPr>
              <a:t>sønn</a:t>
            </a:r>
            <a:r>
              <a:rPr lang="en-US" sz="1800" dirty="0">
                <a:solidFill>
                  <a:schemeClr val="tx1">
                    <a:lumMod val="85000"/>
                    <a:lumOff val="15000"/>
                  </a:schemeClr>
                </a:solidFill>
              </a:rPr>
              <a:t> </a:t>
            </a:r>
            <a:r>
              <a:rPr lang="en-US" sz="1800" dirty="0" err="1">
                <a:solidFill>
                  <a:schemeClr val="tx1">
                    <a:lumMod val="85000"/>
                    <a:lumOff val="15000"/>
                  </a:schemeClr>
                </a:solidFill>
              </a:rPr>
              <a:t>og</a:t>
            </a:r>
            <a:r>
              <a:rPr lang="en-US" sz="1800" dirty="0">
                <a:solidFill>
                  <a:schemeClr val="tx1">
                    <a:lumMod val="85000"/>
                    <a:lumOff val="15000"/>
                  </a:schemeClr>
                </a:solidFill>
              </a:rPr>
              <a:t> </a:t>
            </a:r>
            <a:r>
              <a:rPr lang="en-US" sz="1800" dirty="0" err="1">
                <a:solidFill>
                  <a:schemeClr val="tx1">
                    <a:lumMod val="85000"/>
                    <a:lumOff val="15000"/>
                  </a:schemeClr>
                </a:solidFill>
              </a:rPr>
              <a:t>svigerdatter</a:t>
            </a:r>
            <a:r>
              <a:rPr lang="en-US" sz="1800" dirty="0">
                <a:solidFill>
                  <a:schemeClr val="tx1">
                    <a:lumMod val="85000"/>
                    <a:lumOff val="15000"/>
                  </a:schemeClr>
                </a:solidFill>
              </a:rPr>
              <a:t>.</a:t>
            </a:r>
          </a:p>
          <a:p>
            <a:pPr algn="l"/>
            <a:r>
              <a:rPr lang="en-US" sz="1800" dirty="0" err="1">
                <a:solidFill>
                  <a:schemeClr val="tx1">
                    <a:lumMod val="85000"/>
                    <a:lumOff val="15000"/>
                  </a:schemeClr>
                </a:solidFill>
              </a:rPr>
              <a:t>Barnehaven</a:t>
            </a:r>
            <a:r>
              <a:rPr lang="en-US" sz="1800" dirty="0">
                <a:solidFill>
                  <a:schemeClr val="tx1">
                    <a:lumMod val="85000"/>
                    <a:lumOff val="15000"/>
                  </a:schemeClr>
                </a:solidFill>
              </a:rPr>
              <a:t> legger Maria </a:t>
            </a:r>
            <a:r>
              <a:rPr lang="en-US" sz="1800" dirty="0" err="1">
                <a:solidFill>
                  <a:schemeClr val="tx1">
                    <a:lumMod val="85000"/>
                    <a:lumOff val="15000"/>
                  </a:schemeClr>
                </a:solidFill>
              </a:rPr>
              <a:t>Montessoris</a:t>
            </a:r>
            <a:r>
              <a:rPr lang="en-US" sz="1800" dirty="0">
                <a:solidFill>
                  <a:schemeClr val="tx1">
                    <a:lumMod val="85000"/>
                    <a:lumOff val="15000"/>
                  </a:schemeClr>
                </a:solidFill>
              </a:rPr>
              <a:t> </a:t>
            </a:r>
            <a:r>
              <a:rPr lang="en-US" sz="1800" dirty="0" err="1">
                <a:solidFill>
                  <a:schemeClr val="tx1">
                    <a:lumMod val="85000"/>
                    <a:lumOff val="15000"/>
                  </a:schemeClr>
                </a:solidFill>
              </a:rPr>
              <a:t>filosofi</a:t>
            </a:r>
            <a:r>
              <a:rPr lang="en-US" sz="1800" dirty="0">
                <a:solidFill>
                  <a:schemeClr val="tx1">
                    <a:lumMod val="85000"/>
                    <a:lumOff val="15000"/>
                  </a:schemeClr>
                </a:solidFill>
              </a:rPr>
              <a:t> </a:t>
            </a:r>
            <a:r>
              <a:rPr lang="en-US" sz="1800" dirty="0" err="1">
                <a:solidFill>
                  <a:schemeClr val="tx1">
                    <a:lumMod val="85000"/>
                    <a:lumOff val="15000"/>
                  </a:schemeClr>
                </a:solidFill>
              </a:rPr>
              <a:t>til</a:t>
            </a:r>
            <a:r>
              <a:rPr lang="en-US" sz="1800" dirty="0">
                <a:solidFill>
                  <a:schemeClr val="tx1">
                    <a:lumMod val="85000"/>
                    <a:lumOff val="15000"/>
                  </a:schemeClr>
                </a:solidFill>
              </a:rPr>
              <a:t> </a:t>
            </a:r>
            <a:r>
              <a:rPr lang="en-US" sz="1800" dirty="0" err="1">
                <a:solidFill>
                  <a:schemeClr val="tx1">
                    <a:lumMod val="85000"/>
                    <a:lumOff val="15000"/>
                  </a:schemeClr>
                </a:solidFill>
              </a:rPr>
              <a:t>grunn</a:t>
            </a:r>
            <a:r>
              <a:rPr lang="en-US" sz="1800" dirty="0">
                <a:solidFill>
                  <a:schemeClr val="tx1">
                    <a:lumMod val="85000"/>
                    <a:lumOff val="15000"/>
                  </a:schemeClr>
                </a:solidFill>
              </a:rPr>
              <a:t> for </a:t>
            </a:r>
            <a:r>
              <a:rPr lang="en-US" sz="1800" dirty="0" err="1">
                <a:solidFill>
                  <a:schemeClr val="tx1">
                    <a:lumMod val="85000"/>
                    <a:lumOff val="15000"/>
                  </a:schemeClr>
                </a:solidFill>
              </a:rPr>
              <a:t>pedagogisk</a:t>
            </a:r>
            <a:r>
              <a:rPr lang="en-US" sz="1800" dirty="0">
                <a:solidFill>
                  <a:schemeClr val="tx1">
                    <a:lumMod val="85000"/>
                    <a:lumOff val="15000"/>
                  </a:schemeClr>
                </a:solidFill>
              </a:rPr>
              <a:t> </a:t>
            </a:r>
            <a:r>
              <a:rPr lang="en-US" sz="1800" dirty="0" err="1">
                <a:solidFill>
                  <a:schemeClr val="tx1">
                    <a:lumMod val="85000"/>
                    <a:lumOff val="15000"/>
                  </a:schemeClr>
                </a:solidFill>
              </a:rPr>
              <a:t>innhold</a:t>
            </a:r>
            <a:r>
              <a:rPr lang="en-US" sz="1800" dirty="0">
                <a:solidFill>
                  <a:schemeClr val="tx1">
                    <a:lumMod val="85000"/>
                    <a:lumOff val="15000"/>
                  </a:schemeClr>
                </a:solidFill>
              </a:rPr>
              <a:t>.</a:t>
            </a:r>
          </a:p>
          <a:p>
            <a:pPr algn="l"/>
            <a:r>
              <a:rPr lang="en-US" sz="1800" dirty="0">
                <a:solidFill>
                  <a:schemeClr val="tx1">
                    <a:lumMod val="85000"/>
                    <a:lumOff val="15000"/>
                  </a:schemeClr>
                </a:solidFill>
              </a:rPr>
              <a:t>Det er 48 barn </a:t>
            </a:r>
            <a:r>
              <a:rPr lang="en-US" sz="1800" dirty="0" err="1">
                <a:solidFill>
                  <a:schemeClr val="tx1">
                    <a:lumMod val="85000"/>
                    <a:lumOff val="15000"/>
                  </a:schemeClr>
                </a:solidFill>
              </a:rPr>
              <a:t>fordelt</a:t>
            </a:r>
            <a:r>
              <a:rPr lang="en-US" sz="1800" dirty="0">
                <a:solidFill>
                  <a:schemeClr val="tx1">
                    <a:lumMod val="85000"/>
                    <a:lumOff val="15000"/>
                  </a:schemeClr>
                </a:solidFill>
              </a:rPr>
              <a:t> </a:t>
            </a:r>
            <a:r>
              <a:rPr lang="en-US" sz="1800" dirty="0" err="1">
                <a:solidFill>
                  <a:schemeClr val="tx1">
                    <a:lumMod val="85000"/>
                    <a:lumOff val="15000"/>
                  </a:schemeClr>
                </a:solidFill>
              </a:rPr>
              <a:t>på</a:t>
            </a:r>
            <a:r>
              <a:rPr lang="en-US" sz="1800" dirty="0">
                <a:solidFill>
                  <a:schemeClr val="tx1">
                    <a:lumMod val="85000"/>
                    <a:lumOff val="15000"/>
                  </a:schemeClr>
                </a:solidFill>
              </a:rPr>
              <a:t> 3 </a:t>
            </a:r>
            <a:r>
              <a:rPr lang="en-US" sz="1800" dirty="0" err="1">
                <a:solidFill>
                  <a:schemeClr val="tx1">
                    <a:lumMod val="85000"/>
                    <a:lumOff val="15000"/>
                  </a:schemeClr>
                </a:solidFill>
              </a:rPr>
              <a:t>avdelinger</a:t>
            </a:r>
            <a:r>
              <a:rPr lang="en-US" sz="1800" dirty="0">
                <a:solidFill>
                  <a:schemeClr val="tx1">
                    <a:lumMod val="85000"/>
                    <a:lumOff val="15000"/>
                  </a:schemeClr>
                </a:solidFill>
              </a:rPr>
              <a:t>. 1-åringer, 2-åringer </a:t>
            </a:r>
            <a:r>
              <a:rPr lang="en-US" sz="1800" dirty="0" err="1">
                <a:solidFill>
                  <a:schemeClr val="tx1">
                    <a:lumMod val="85000"/>
                    <a:lumOff val="15000"/>
                  </a:schemeClr>
                </a:solidFill>
              </a:rPr>
              <a:t>og</a:t>
            </a:r>
            <a:r>
              <a:rPr lang="en-US" sz="1800" dirty="0">
                <a:solidFill>
                  <a:schemeClr val="tx1">
                    <a:lumMod val="85000"/>
                    <a:lumOff val="15000"/>
                  </a:schemeClr>
                </a:solidFill>
              </a:rPr>
              <a:t> 3, 4 </a:t>
            </a:r>
            <a:r>
              <a:rPr lang="en-US" sz="1800" dirty="0" err="1">
                <a:solidFill>
                  <a:schemeClr val="tx1">
                    <a:lumMod val="85000"/>
                    <a:lumOff val="15000"/>
                  </a:schemeClr>
                </a:solidFill>
              </a:rPr>
              <a:t>og</a:t>
            </a:r>
            <a:r>
              <a:rPr lang="en-US" sz="1800" dirty="0">
                <a:solidFill>
                  <a:schemeClr val="tx1">
                    <a:lumMod val="85000"/>
                    <a:lumOff val="15000"/>
                  </a:schemeClr>
                </a:solidFill>
              </a:rPr>
              <a:t> 5-åringer. Vi </a:t>
            </a:r>
            <a:r>
              <a:rPr lang="en-US" sz="1800" dirty="0" err="1">
                <a:solidFill>
                  <a:schemeClr val="tx1">
                    <a:lumMod val="85000"/>
                    <a:lumOff val="15000"/>
                  </a:schemeClr>
                </a:solidFill>
              </a:rPr>
              <a:t>ønsker</a:t>
            </a:r>
            <a:r>
              <a:rPr lang="en-US" sz="1800" dirty="0">
                <a:solidFill>
                  <a:schemeClr val="tx1">
                    <a:lumMod val="85000"/>
                    <a:lumOff val="15000"/>
                  </a:schemeClr>
                </a:solidFill>
              </a:rPr>
              <a:t> </a:t>
            </a:r>
            <a:r>
              <a:rPr lang="en-US" sz="1800" dirty="0" err="1">
                <a:solidFill>
                  <a:schemeClr val="tx1">
                    <a:lumMod val="85000"/>
                    <a:lumOff val="15000"/>
                  </a:schemeClr>
                </a:solidFill>
              </a:rPr>
              <a:t>å</a:t>
            </a:r>
            <a:r>
              <a:rPr lang="en-US" sz="1800" dirty="0">
                <a:solidFill>
                  <a:schemeClr val="tx1">
                    <a:lumMod val="85000"/>
                    <a:lumOff val="15000"/>
                  </a:schemeClr>
                </a:solidFill>
              </a:rPr>
              <a:t> </a:t>
            </a:r>
            <a:r>
              <a:rPr lang="en-US" sz="1800" dirty="0" err="1">
                <a:solidFill>
                  <a:schemeClr val="tx1">
                    <a:lumMod val="85000"/>
                    <a:lumOff val="15000"/>
                  </a:schemeClr>
                </a:solidFill>
              </a:rPr>
              <a:t>sikre</a:t>
            </a:r>
            <a:r>
              <a:rPr lang="en-US" sz="1800" dirty="0">
                <a:solidFill>
                  <a:schemeClr val="tx1">
                    <a:lumMod val="85000"/>
                    <a:lumOff val="15000"/>
                  </a:schemeClr>
                </a:solidFill>
              </a:rPr>
              <a:t> </a:t>
            </a:r>
            <a:r>
              <a:rPr lang="en-US" sz="1800" dirty="0" err="1">
                <a:solidFill>
                  <a:schemeClr val="tx1">
                    <a:lumMod val="85000"/>
                    <a:lumOff val="15000"/>
                  </a:schemeClr>
                </a:solidFill>
              </a:rPr>
              <a:t>hver</a:t>
            </a:r>
            <a:r>
              <a:rPr lang="en-US" sz="1800" dirty="0">
                <a:solidFill>
                  <a:schemeClr val="tx1">
                    <a:lumMod val="85000"/>
                    <a:lumOff val="15000"/>
                  </a:schemeClr>
                </a:solidFill>
              </a:rPr>
              <a:t> </a:t>
            </a:r>
            <a:r>
              <a:rPr lang="en-US" sz="1800" dirty="0" err="1">
                <a:solidFill>
                  <a:schemeClr val="tx1">
                    <a:lumMod val="85000"/>
                    <a:lumOff val="15000"/>
                  </a:schemeClr>
                </a:solidFill>
              </a:rPr>
              <a:t>gruppe</a:t>
            </a:r>
            <a:r>
              <a:rPr lang="en-US" sz="1800" dirty="0">
                <a:solidFill>
                  <a:schemeClr val="tx1">
                    <a:lumMod val="85000"/>
                    <a:lumOff val="15000"/>
                  </a:schemeClr>
                </a:solidFill>
              </a:rPr>
              <a:t> </a:t>
            </a:r>
            <a:r>
              <a:rPr lang="en-US" sz="1800" dirty="0" err="1">
                <a:solidFill>
                  <a:schemeClr val="tx1">
                    <a:lumMod val="85000"/>
                    <a:lumOff val="15000"/>
                  </a:schemeClr>
                </a:solidFill>
              </a:rPr>
              <a:t>sosial</a:t>
            </a:r>
            <a:r>
              <a:rPr lang="en-US" sz="1800" dirty="0">
                <a:solidFill>
                  <a:schemeClr val="tx1">
                    <a:lumMod val="85000"/>
                    <a:lumOff val="15000"/>
                  </a:schemeClr>
                </a:solidFill>
              </a:rPr>
              <a:t> </a:t>
            </a:r>
            <a:r>
              <a:rPr lang="en-US" sz="1800" dirty="0" err="1">
                <a:solidFill>
                  <a:schemeClr val="tx1">
                    <a:lumMod val="85000"/>
                    <a:lumOff val="15000"/>
                  </a:schemeClr>
                </a:solidFill>
              </a:rPr>
              <a:t>trygghet</a:t>
            </a:r>
            <a:r>
              <a:rPr lang="en-US" sz="1800" dirty="0">
                <a:solidFill>
                  <a:schemeClr val="tx1">
                    <a:lumMod val="85000"/>
                    <a:lumOff val="15000"/>
                  </a:schemeClr>
                </a:solidFill>
              </a:rPr>
              <a:t> </a:t>
            </a:r>
            <a:r>
              <a:rPr lang="en-US" sz="1800" dirty="0" err="1">
                <a:solidFill>
                  <a:schemeClr val="tx1">
                    <a:lumMod val="85000"/>
                    <a:lumOff val="15000"/>
                  </a:schemeClr>
                </a:solidFill>
              </a:rPr>
              <a:t>og</a:t>
            </a:r>
            <a:r>
              <a:rPr lang="en-US" sz="1800" dirty="0">
                <a:solidFill>
                  <a:schemeClr val="tx1">
                    <a:lumMod val="85000"/>
                    <a:lumOff val="15000"/>
                  </a:schemeClr>
                </a:solidFill>
              </a:rPr>
              <a:t> </a:t>
            </a:r>
            <a:r>
              <a:rPr lang="en-US" sz="1800" dirty="0" err="1">
                <a:solidFill>
                  <a:schemeClr val="tx1">
                    <a:lumMod val="85000"/>
                    <a:lumOff val="15000"/>
                  </a:schemeClr>
                </a:solidFill>
              </a:rPr>
              <a:t>en</a:t>
            </a:r>
            <a:r>
              <a:rPr lang="en-US" sz="1800" dirty="0">
                <a:solidFill>
                  <a:schemeClr val="tx1">
                    <a:lumMod val="85000"/>
                    <a:lumOff val="15000"/>
                  </a:schemeClr>
                </a:solidFill>
              </a:rPr>
              <a:t> god </a:t>
            </a:r>
            <a:r>
              <a:rPr lang="en-US" sz="1800" dirty="0" err="1">
                <a:solidFill>
                  <a:schemeClr val="tx1">
                    <a:lumMod val="85000"/>
                    <a:lumOff val="15000"/>
                  </a:schemeClr>
                </a:solidFill>
              </a:rPr>
              <a:t>utviklingsarena</a:t>
            </a:r>
            <a:r>
              <a:rPr lang="en-US" sz="1800" dirty="0">
                <a:solidFill>
                  <a:schemeClr val="tx1">
                    <a:lumMod val="85000"/>
                    <a:lumOff val="15000"/>
                  </a:schemeClr>
                </a:solidFill>
              </a:rPr>
              <a:t> </a:t>
            </a:r>
            <a:r>
              <a:rPr lang="en-US" sz="1800" dirty="0" err="1">
                <a:solidFill>
                  <a:schemeClr val="tx1">
                    <a:lumMod val="85000"/>
                    <a:lumOff val="15000"/>
                  </a:schemeClr>
                </a:solidFill>
              </a:rPr>
              <a:t>tilpasset</a:t>
            </a:r>
            <a:r>
              <a:rPr lang="en-US" sz="1800" dirty="0">
                <a:solidFill>
                  <a:schemeClr val="tx1">
                    <a:lumMod val="85000"/>
                    <a:lumOff val="15000"/>
                  </a:schemeClr>
                </a:solidFill>
              </a:rPr>
              <a:t> </a:t>
            </a:r>
            <a:r>
              <a:rPr lang="en-US" sz="1800" dirty="0" err="1">
                <a:solidFill>
                  <a:schemeClr val="tx1">
                    <a:lumMod val="85000"/>
                    <a:lumOff val="15000"/>
                  </a:schemeClr>
                </a:solidFill>
              </a:rPr>
              <a:t>hvert</a:t>
            </a:r>
            <a:r>
              <a:rPr lang="en-US" sz="1800" dirty="0">
                <a:solidFill>
                  <a:schemeClr val="tx1">
                    <a:lumMod val="85000"/>
                    <a:lumOff val="15000"/>
                  </a:schemeClr>
                </a:solidFill>
              </a:rPr>
              <a:t> </a:t>
            </a:r>
            <a:r>
              <a:rPr lang="en-US" sz="1800" dirty="0" err="1">
                <a:solidFill>
                  <a:schemeClr val="tx1">
                    <a:lumMod val="85000"/>
                    <a:lumOff val="15000"/>
                  </a:schemeClr>
                </a:solidFill>
              </a:rPr>
              <a:t>enkelt</a:t>
            </a:r>
            <a:r>
              <a:rPr lang="en-US" sz="1800" dirty="0">
                <a:solidFill>
                  <a:schemeClr val="tx1">
                    <a:lumMod val="85000"/>
                    <a:lumOff val="15000"/>
                  </a:schemeClr>
                </a:solidFill>
              </a:rPr>
              <a:t> barn.</a:t>
            </a:r>
          </a:p>
        </p:txBody>
      </p:sp>
      <p:sp>
        <p:nvSpPr>
          <p:cNvPr id="6" name="Stjerne med 6 tagger 5"/>
          <p:cNvSpPr/>
          <p:nvPr/>
        </p:nvSpPr>
        <p:spPr>
          <a:xfrm>
            <a:off x="1140741" y="4473222"/>
            <a:ext cx="3262983" cy="2229556"/>
          </a:xfrm>
          <a:prstGeom prst="star6">
            <a:avLst/>
          </a:prstGeom>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algn="ctr">
              <a:spcAft>
                <a:spcPts val="600"/>
              </a:spcAft>
            </a:pPr>
            <a:r>
              <a:rPr lang="nb-NO" sz="2000"/>
              <a:t>”Hjelp meg til å klare meg selv” – M. Montessori</a:t>
            </a:r>
          </a:p>
        </p:txBody>
      </p:sp>
    </p:spTree>
    <p:extLst>
      <p:ext uri="{BB962C8B-B14F-4D97-AF65-F5344CB8AC3E}">
        <p14:creationId xmlns:p14="http://schemas.microsoft.com/office/powerpoint/2010/main" val="173024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Tittel 21">
            <a:extLst>
              <a:ext uri="{FF2B5EF4-FFF2-40B4-BE49-F238E27FC236}">
                <a16:creationId xmlns:a16="http://schemas.microsoft.com/office/drawing/2014/main" id="{FB49F5AA-81B6-C948-8886-64804F2BEC9C}"/>
              </a:ext>
            </a:extLst>
          </p:cNvPr>
          <p:cNvSpPr>
            <a:spLocks noGrp="1"/>
          </p:cNvSpPr>
          <p:nvPr>
            <p:ph type="title"/>
          </p:nvPr>
        </p:nvSpPr>
        <p:spPr>
          <a:xfrm>
            <a:off x="700465" y="647941"/>
            <a:ext cx="3291840" cy="1143000"/>
          </a:xfrm>
        </p:spPr>
        <p:txBody>
          <a:bodyPr/>
          <a:lstStyle/>
          <a:p>
            <a:r>
              <a:rPr lang="nb-NO"/>
              <a:t> </a:t>
            </a:r>
          </a:p>
        </p:txBody>
      </p:sp>
      <p:pic>
        <p:nvPicPr>
          <p:cNvPr id="8" name="Plassholder for bilde 7" descr="Et bilde som inneholder tre, utendørs, gress, person&#10;&#10;Automatisk generert beskrivelse">
            <a:extLst>
              <a:ext uri="{FF2B5EF4-FFF2-40B4-BE49-F238E27FC236}">
                <a16:creationId xmlns:a16="http://schemas.microsoft.com/office/drawing/2014/main" id="{5FE859BB-B338-C14C-B04B-23EC60B5D97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461" b="10461"/>
          <a:stretch>
            <a:fillRect/>
          </a:stretch>
        </p:blipFill>
        <p:spPr/>
      </p:pic>
      <p:sp>
        <p:nvSpPr>
          <p:cNvPr id="3" name="Plassholder for tekst 2"/>
          <p:cNvSpPr>
            <a:spLocks noGrp="1"/>
          </p:cNvSpPr>
          <p:nvPr>
            <p:ph type="body" sz="half" idx="2"/>
          </p:nvPr>
        </p:nvSpPr>
        <p:spPr>
          <a:xfrm>
            <a:off x="324670" y="1336435"/>
            <a:ext cx="3410290" cy="4185132"/>
          </a:xfrm>
        </p:spPr>
        <p:txBody>
          <a:bodyPr vert="horz" lIns="91440" tIns="45720" rIns="91440" bIns="45720" rtlCol="0">
            <a:noAutofit/>
          </a:bodyPr>
          <a:lstStyle/>
          <a:p>
            <a:pPr algn="l"/>
            <a:r>
              <a:rPr lang="en-US" sz="1400" dirty="0"/>
              <a:t>Det er </a:t>
            </a:r>
            <a:r>
              <a:rPr lang="en-US" sz="1400" dirty="0" err="1"/>
              <a:t>faste</a:t>
            </a:r>
            <a:r>
              <a:rPr lang="en-US" sz="1400" dirty="0"/>
              <a:t> turdager for </a:t>
            </a:r>
            <a:r>
              <a:rPr lang="en-US" sz="1400" dirty="0" err="1"/>
              <a:t>barna</a:t>
            </a:r>
            <a:r>
              <a:rPr lang="en-US" sz="1400" dirty="0"/>
              <a:t> </a:t>
            </a:r>
            <a:r>
              <a:rPr lang="en-US" sz="1400" dirty="0" err="1"/>
              <a:t>fra</a:t>
            </a:r>
            <a:r>
              <a:rPr lang="en-US" sz="1400" dirty="0"/>
              <a:t> 3-6 </a:t>
            </a:r>
            <a:r>
              <a:rPr lang="en-US" sz="1400" dirty="0" err="1"/>
              <a:t>år</a:t>
            </a:r>
            <a:r>
              <a:rPr lang="en-US" sz="1400" dirty="0"/>
              <a:t>. </a:t>
            </a:r>
            <a:r>
              <a:rPr lang="en-US" sz="1400" dirty="0" err="1"/>
              <a:t>Primærtiden</a:t>
            </a:r>
            <a:r>
              <a:rPr lang="en-US" sz="1400" dirty="0"/>
              <a:t> </a:t>
            </a:r>
            <a:r>
              <a:rPr lang="en-US" sz="1400" dirty="0" err="1"/>
              <a:t>brukes</a:t>
            </a:r>
            <a:r>
              <a:rPr lang="en-US" sz="1400" dirty="0"/>
              <a:t> </a:t>
            </a:r>
            <a:r>
              <a:rPr lang="en-US" sz="1400" dirty="0" err="1"/>
              <a:t>i</a:t>
            </a:r>
            <a:r>
              <a:rPr lang="en-US" sz="1400" dirty="0"/>
              <a:t> </a:t>
            </a:r>
            <a:r>
              <a:rPr lang="en-US" sz="1400" dirty="0" err="1"/>
              <a:t>lavvoen</a:t>
            </a:r>
            <a:r>
              <a:rPr lang="en-US" sz="1400" dirty="0"/>
              <a:t> </a:t>
            </a:r>
            <a:r>
              <a:rPr lang="en-US" sz="1400" dirty="0" err="1"/>
              <a:t>på</a:t>
            </a:r>
            <a:r>
              <a:rPr lang="en-US" sz="1400" dirty="0"/>
              <a:t> </a:t>
            </a:r>
            <a:r>
              <a:rPr lang="en-US" sz="1400" dirty="0" err="1"/>
              <a:t>Skådalen</a:t>
            </a:r>
            <a:r>
              <a:rPr lang="en-US" sz="1400" dirty="0"/>
              <a:t>, men </a:t>
            </a:r>
            <a:r>
              <a:rPr lang="en-US" sz="1400" dirty="0" err="1"/>
              <a:t>turer</a:t>
            </a:r>
            <a:r>
              <a:rPr lang="en-US" sz="1400" dirty="0"/>
              <a:t> </a:t>
            </a:r>
            <a:r>
              <a:rPr lang="en-US" sz="1400" dirty="0" err="1"/>
              <a:t>til</a:t>
            </a:r>
            <a:r>
              <a:rPr lang="en-US" sz="1400" dirty="0"/>
              <a:t> </a:t>
            </a:r>
            <a:r>
              <a:rPr lang="en-US" sz="1400" dirty="0" err="1"/>
              <a:t>byen</a:t>
            </a:r>
            <a:r>
              <a:rPr lang="en-US" sz="1400" dirty="0"/>
              <a:t> </a:t>
            </a:r>
            <a:r>
              <a:rPr lang="en-US" sz="1400" dirty="0" err="1"/>
              <a:t>og</a:t>
            </a:r>
            <a:r>
              <a:rPr lang="en-US" sz="1400" dirty="0"/>
              <a:t> </a:t>
            </a:r>
            <a:r>
              <a:rPr lang="en-US" sz="1400" dirty="0" err="1"/>
              <a:t>andre</a:t>
            </a:r>
            <a:r>
              <a:rPr lang="en-US" sz="1400" dirty="0"/>
              <a:t> </a:t>
            </a:r>
            <a:r>
              <a:rPr lang="en-US" sz="1400" dirty="0" err="1"/>
              <a:t>steder</a:t>
            </a:r>
            <a:r>
              <a:rPr lang="en-US" sz="1400" dirty="0"/>
              <a:t> </a:t>
            </a:r>
            <a:r>
              <a:rPr lang="en-US" sz="1400" dirty="0" err="1"/>
              <a:t>i</a:t>
            </a:r>
            <a:r>
              <a:rPr lang="en-US" sz="1400" dirty="0"/>
              <a:t> </a:t>
            </a:r>
            <a:r>
              <a:rPr lang="en-US" sz="1400" dirty="0" err="1"/>
              <a:t>nærmiljøet</a:t>
            </a:r>
            <a:r>
              <a:rPr lang="en-US" sz="1400" dirty="0"/>
              <a:t> er </a:t>
            </a:r>
            <a:r>
              <a:rPr lang="en-US" sz="1400" dirty="0" err="1"/>
              <a:t>også</a:t>
            </a:r>
            <a:r>
              <a:rPr lang="en-US" sz="1400" dirty="0"/>
              <a:t> </a:t>
            </a:r>
            <a:r>
              <a:rPr lang="en-US" sz="1400" dirty="0" err="1"/>
              <a:t>inkludert</a:t>
            </a:r>
            <a:r>
              <a:rPr lang="en-US" sz="1400" dirty="0"/>
              <a:t> </a:t>
            </a:r>
            <a:r>
              <a:rPr lang="en-US" sz="1400" dirty="0" err="1"/>
              <a:t>i</a:t>
            </a:r>
            <a:r>
              <a:rPr lang="en-US" sz="1400" dirty="0"/>
              <a:t> </a:t>
            </a:r>
            <a:r>
              <a:rPr lang="en-US" sz="1400" dirty="0" err="1"/>
              <a:t>planen</a:t>
            </a:r>
            <a:r>
              <a:rPr lang="en-US" sz="1400" dirty="0"/>
              <a:t> for tur.</a:t>
            </a:r>
          </a:p>
          <a:p>
            <a:pPr algn="l"/>
            <a:r>
              <a:rPr lang="en-US" sz="1400" dirty="0"/>
              <a:t>De </a:t>
            </a:r>
            <a:r>
              <a:rPr lang="en-US" sz="1400" dirty="0" err="1"/>
              <a:t>yngre</a:t>
            </a:r>
            <a:r>
              <a:rPr lang="en-US" sz="1400" dirty="0"/>
              <a:t> </a:t>
            </a:r>
            <a:r>
              <a:rPr lang="en-US" sz="1400" dirty="0" err="1"/>
              <a:t>barna</a:t>
            </a:r>
            <a:r>
              <a:rPr lang="en-US" sz="1400" dirty="0"/>
              <a:t> </a:t>
            </a:r>
            <a:r>
              <a:rPr lang="en-US" sz="1400" dirty="0" err="1"/>
              <a:t>går</a:t>
            </a:r>
            <a:r>
              <a:rPr lang="en-US" sz="1400" dirty="0"/>
              <a:t> </a:t>
            </a:r>
            <a:r>
              <a:rPr lang="en-US" sz="1400" dirty="0" err="1"/>
              <a:t>sporadisk</a:t>
            </a:r>
            <a:r>
              <a:rPr lang="en-US" sz="1400" dirty="0"/>
              <a:t> </a:t>
            </a:r>
            <a:r>
              <a:rPr lang="en-US" sz="1400" dirty="0" err="1"/>
              <a:t>ut</a:t>
            </a:r>
            <a:r>
              <a:rPr lang="en-US" sz="1400" dirty="0"/>
              <a:t> </a:t>
            </a:r>
            <a:r>
              <a:rPr lang="en-US" sz="1400" dirty="0" err="1"/>
              <a:t>på</a:t>
            </a:r>
            <a:r>
              <a:rPr lang="en-US" sz="1400" dirty="0"/>
              <a:t> tur </a:t>
            </a:r>
            <a:r>
              <a:rPr lang="en-US" sz="1400" dirty="0" err="1"/>
              <a:t>når</a:t>
            </a:r>
            <a:r>
              <a:rPr lang="en-US" sz="1400" dirty="0"/>
              <a:t> de er </a:t>
            </a:r>
            <a:r>
              <a:rPr lang="en-US" sz="1400" dirty="0" err="1"/>
              <a:t>klare</a:t>
            </a:r>
            <a:r>
              <a:rPr lang="en-US" sz="1400" dirty="0"/>
              <a:t> for det. Da </a:t>
            </a:r>
            <a:r>
              <a:rPr lang="en-US" sz="1400" dirty="0" err="1"/>
              <a:t>gjerne</a:t>
            </a:r>
            <a:r>
              <a:rPr lang="en-US" sz="1400" dirty="0"/>
              <a:t> </a:t>
            </a:r>
            <a:r>
              <a:rPr lang="en-US" sz="1400" dirty="0" err="1"/>
              <a:t>kortere</a:t>
            </a:r>
            <a:r>
              <a:rPr lang="en-US" sz="1400" dirty="0"/>
              <a:t> </a:t>
            </a:r>
            <a:r>
              <a:rPr lang="en-US" sz="1400" dirty="0" err="1"/>
              <a:t>turer</a:t>
            </a:r>
            <a:r>
              <a:rPr lang="en-US" sz="1400" dirty="0"/>
              <a:t> I </a:t>
            </a:r>
            <a:r>
              <a:rPr lang="en-US" sz="1400" dirty="0" err="1"/>
              <a:t>nærmiljøet</a:t>
            </a:r>
            <a:r>
              <a:rPr lang="en-US" sz="1400" dirty="0"/>
              <a:t>.</a:t>
            </a:r>
          </a:p>
          <a:p>
            <a:pPr algn="l"/>
            <a:endParaRPr lang="en-US" sz="1400" dirty="0"/>
          </a:p>
          <a:p>
            <a:pPr algn="l"/>
            <a:r>
              <a:rPr lang="en-US" sz="1400" dirty="0"/>
              <a:t>Om </a:t>
            </a:r>
            <a:r>
              <a:rPr lang="en-US" sz="1400" dirty="0" err="1"/>
              <a:t>vinteren</a:t>
            </a:r>
            <a:r>
              <a:rPr lang="en-US" sz="1400" dirty="0"/>
              <a:t> er det </a:t>
            </a:r>
            <a:r>
              <a:rPr lang="en-US" sz="1400" dirty="0" err="1"/>
              <a:t>skiskole</a:t>
            </a:r>
            <a:r>
              <a:rPr lang="en-US" sz="1400" dirty="0"/>
              <a:t> for 3-6-åringene. </a:t>
            </a:r>
            <a:r>
              <a:rPr lang="en-US" sz="1400" dirty="0" err="1"/>
              <a:t>Langrenn</a:t>
            </a:r>
            <a:r>
              <a:rPr lang="en-US" sz="1400" dirty="0"/>
              <a:t> </a:t>
            </a:r>
            <a:r>
              <a:rPr lang="en-US" sz="1400" dirty="0" err="1"/>
              <a:t>sammen</a:t>
            </a:r>
            <a:r>
              <a:rPr lang="en-US" sz="1400" dirty="0"/>
              <a:t> med </a:t>
            </a:r>
            <a:r>
              <a:rPr lang="en-US" sz="1400" dirty="0" err="1"/>
              <a:t>dedikerte</a:t>
            </a:r>
            <a:r>
              <a:rPr lang="en-US" sz="1400" dirty="0"/>
              <a:t> </a:t>
            </a:r>
            <a:r>
              <a:rPr lang="en-US" sz="1400" dirty="0" err="1"/>
              <a:t>voksne</a:t>
            </a:r>
            <a:r>
              <a:rPr lang="en-US" sz="1400" dirty="0"/>
              <a:t> </a:t>
            </a:r>
            <a:r>
              <a:rPr lang="en-US" sz="1400" dirty="0" err="1"/>
              <a:t>fra</a:t>
            </a:r>
            <a:r>
              <a:rPr lang="en-US" sz="1400" dirty="0"/>
              <a:t> </a:t>
            </a:r>
            <a:r>
              <a:rPr lang="en-US" sz="1400" dirty="0" err="1"/>
              <a:t>barnehaven</a:t>
            </a:r>
            <a:r>
              <a:rPr lang="en-US" sz="1400" dirty="0"/>
              <a:t> </a:t>
            </a:r>
            <a:r>
              <a:rPr lang="en-US" sz="1400" dirty="0" err="1"/>
              <a:t>og</a:t>
            </a:r>
            <a:r>
              <a:rPr lang="en-US" sz="1400" dirty="0"/>
              <a:t> </a:t>
            </a:r>
            <a:r>
              <a:rPr lang="en-US" sz="1400" dirty="0" err="1"/>
              <a:t>alpint</a:t>
            </a:r>
            <a:r>
              <a:rPr lang="en-US" sz="1400" dirty="0"/>
              <a:t> </a:t>
            </a:r>
            <a:r>
              <a:rPr lang="en-US" sz="1400" dirty="0" err="1"/>
              <a:t>sammen</a:t>
            </a:r>
            <a:r>
              <a:rPr lang="en-US" sz="1400" dirty="0"/>
              <a:t> med </a:t>
            </a:r>
            <a:r>
              <a:rPr lang="en-US" sz="1400" dirty="0" err="1"/>
              <a:t>dyktige</a:t>
            </a:r>
            <a:r>
              <a:rPr lang="en-US" sz="1400" dirty="0"/>
              <a:t> </a:t>
            </a:r>
            <a:r>
              <a:rPr lang="en-US" sz="1400" dirty="0" err="1"/>
              <a:t>instruktører</a:t>
            </a:r>
            <a:r>
              <a:rPr lang="en-US" sz="1400" dirty="0"/>
              <a:t> </a:t>
            </a:r>
            <a:r>
              <a:rPr lang="en-US" sz="1400" dirty="0" err="1"/>
              <a:t>fra</a:t>
            </a:r>
            <a:r>
              <a:rPr lang="en-US" sz="1400" dirty="0"/>
              <a:t> </a:t>
            </a:r>
            <a:r>
              <a:rPr lang="en-US" sz="1400" dirty="0" err="1"/>
              <a:t>Skimore</a:t>
            </a:r>
            <a:r>
              <a:rPr lang="en-US" sz="1400" dirty="0"/>
              <a:t> Oslo.</a:t>
            </a:r>
          </a:p>
          <a:p>
            <a:pPr algn="l"/>
            <a:r>
              <a:rPr lang="en-US" sz="1400" dirty="0" err="1"/>
              <a:t>Barnehavens</a:t>
            </a:r>
            <a:r>
              <a:rPr lang="en-US" sz="1400" dirty="0"/>
              <a:t> </a:t>
            </a:r>
            <a:r>
              <a:rPr lang="en-US" sz="1400" dirty="0" err="1"/>
              <a:t>uteområde</a:t>
            </a:r>
            <a:r>
              <a:rPr lang="en-US" sz="1400" dirty="0"/>
              <a:t> </a:t>
            </a:r>
            <a:r>
              <a:rPr lang="en-US" sz="1400" dirty="0" err="1"/>
              <a:t>brukes</a:t>
            </a:r>
            <a:r>
              <a:rPr lang="en-US" sz="1400" dirty="0"/>
              <a:t> </a:t>
            </a:r>
            <a:r>
              <a:rPr lang="en-US" sz="1400" dirty="0" err="1"/>
              <a:t>flittig</a:t>
            </a:r>
            <a:r>
              <a:rPr lang="en-US" sz="1400" dirty="0"/>
              <a:t> av de </a:t>
            </a:r>
            <a:r>
              <a:rPr lang="en-US" sz="1400" dirty="0" err="1"/>
              <a:t>yngre</a:t>
            </a:r>
            <a:r>
              <a:rPr lang="en-US" sz="1400" dirty="0"/>
              <a:t> </a:t>
            </a:r>
            <a:r>
              <a:rPr lang="en-US" sz="1400" dirty="0" err="1"/>
              <a:t>barna</a:t>
            </a:r>
            <a:r>
              <a:rPr lang="en-US" sz="1400" dirty="0"/>
              <a:t> </a:t>
            </a:r>
            <a:r>
              <a:rPr lang="en-US" sz="1400" dirty="0" err="1"/>
              <a:t>og</a:t>
            </a:r>
            <a:r>
              <a:rPr lang="en-US" sz="1400" dirty="0"/>
              <a:t> de </a:t>
            </a:r>
            <a:r>
              <a:rPr lang="en-US" sz="1400" dirty="0" err="1"/>
              <a:t>som</a:t>
            </a:r>
            <a:r>
              <a:rPr lang="en-US" sz="1400" dirty="0"/>
              <a:t> </a:t>
            </a:r>
            <a:r>
              <a:rPr lang="en-US" sz="1400" dirty="0" err="1"/>
              <a:t>ikke</a:t>
            </a:r>
            <a:r>
              <a:rPr lang="en-US" sz="1400" dirty="0"/>
              <a:t> er </a:t>
            </a:r>
            <a:r>
              <a:rPr lang="en-US" sz="1400" dirty="0" err="1"/>
              <a:t>på</a:t>
            </a:r>
            <a:r>
              <a:rPr lang="en-US" sz="1400" dirty="0"/>
              <a:t> ski. </a:t>
            </a:r>
          </a:p>
          <a:p>
            <a:pPr algn="l"/>
            <a:r>
              <a:rPr lang="en-US" sz="1400" dirty="0" err="1"/>
              <a:t>Uteområdet</a:t>
            </a:r>
            <a:r>
              <a:rPr lang="en-US" sz="1400" dirty="0"/>
              <a:t> </a:t>
            </a:r>
            <a:r>
              <a:rPr lang="en-US" sz="1400" dirty="0" err="1"/>
              <a:t>inviterer</a:t>
            </a:r>
            <a:r>
              <a:rPr lang="en-US" sz="1400" dirty="0"/>
              <a:t> </a:t>
            </a:r>
            <a:r>
              <a:rPr lang="en-US" sz="1400" dirty="0" err="1"/>
              <a:t>til</a:t>
            </a:r>
            <a:r>
              <a:rPr lang="en-US" sz="1400" dirty="0"/>
              <a:t> </a:t>
            </a:r>
            <a:r>
              <a:rPr lang="en-US" sz="1400" dirty="0" err="1"/>
              <a:t>høyt</a:t>
            </a:r>
            <a:r>
              <a:rPr lang="en-US" sz="1400" dirty="0"/>
              <a:t> </a:t>
            </a:r>
            <a:r>
              <a:rPr lang="en-US" sz="1400" dirty="0" err="1"/>
              <a:t>aktivitetsnivå</a:t>
            </a:r>
            <a:r>
              <a:rPr lang="en-US" sz="1400" dirty="0"/>
              <a:t>, </a:t>
            </a:r>
            <a:r>
              <a:rPr lang="en-US" sz="1400" dirty="0" err="1"/>
              <a:t>som</a:t>
            </a:r>
            <a:r>
              <a:rPr lang="en-US" sz="1400" dirty="0"/>
              <a:t> </a:t>
            </a:r>
            <a:r>
              <a:rPr lang="en-US" sz="1400" dirty="0" err="1"/>
              <a:t>ballspill</a:t>
            </a:r>
            <a:r>
              <a:rPr lang="en-US" sz="1400" dirty="0"/>
              <a:t>, </a:t>
            </a:r>
            <a:r>
              <a:rPr lang="en-US" sz="1400" dirty="0" err="1"/>
              <a:t>konstruksjon</a:t>
            </a:r>
            <a:r>
              <a:rPr lang="en-US" sz="1400" dirty="0"/>
              <a:t>, </a:t>
            </a:r>
            <a:r>
              <a:rPr lang="en-US" sz="1400" dirty="0" err="1"/>
              <a:t>kreativitet</a:t>
            </a:r>
            <a:r>
              <a:rPr lang="en-US" sz="1400" dirty="0"/>
              <a:t> </a:t>
            </a:r>
            <a:r>
              <a:rPr lang="en-US" sz="1400" dirty="0" err="1"/>
              <a:t>og</a:t>
            </a:r>
            <a:r>
              <a:rPr lang="en-US" sz="1400" dirty="0"/>
              <a:t> </a:t>
            </a:r>
            <a:r>
              <a:rPr lang="en-US" sz="1400" dirty="0" err="1"/>
              <a:t>fantasi</a:t>
            </a:r>
            <a:r>
              <a:rPr lang="en-US" sz="1400" dirty="0"/>
              <a:t>. </a:t>
            </a:r>
            <a:r>
              <a:rPr lang="en-US" sz="1400" dirty="0" err="1"/>
              <a:t>Litt</a:t>
            </a:r>
            <a:r>
              <a:rPr lang="en-US" sz="1400" dirty="0"/>
              <a:t> </a:t>
            </a:r>
            <a:r>
              <a:rPr lang="en-US" sz="1400" dirty="0" err="1"/>
              <a:t>etter</a:t>
            </a:r>
            <a:r>
              <a:rPr lang="en-US" sz="1400" dirty="0"/>
              <a:t> </a:t>
            </a:r>
            <a:r>
              <a:rPr lang="en-US" sz="1400" dirty="0" err="1"/>
              <a:t>litt</a:t>
            </a:r>
            <a:r>
              <a:rPr lang="en-US" sz="1400" dirty="0"/>
              <a:t> former vi </a:t>
            </a:r>
            <a:r>
              <a:rPr lang="en-US" sz="1400" dirty="0" err="1"/>
              <a:t>uteområdet</a:t>
            </a:r>
            <a:r>
              <a:rPr lang="en-US" sz="1400" dirty="0"/>
              <a:t> </a:t>
            </a:r>
            <a:r>
              <a:rPr lang="en-US" sz="1400" dirty="0" err="1"/>
              <a:t>etter</a:t>
            </a:r>
            <a:r>
              <a:rPr lang="en-US" sz="1400" dirty="0"/>
              <a:t> </a:t>
            </a:r>
            <a:r>
              <a:rPr lang="en-US" sz="1400" dirty="0" err="1"/>
              <a:t>barnas</a:t>
            </a:r>
            <a:r>
              <a:rPr lang="en-US" sz="1400" dirty="0"/>
              <a:t> </a:t>
            </a:r>
            <a:r>
              <a:rPr lang="en-US" sz="1400" dirty="0" err="1"/>
              <a:t>behov</a:t>
            </a:r>
            <a:r>
              <a:rPr lang="en-US" sz="1400" dirty="0"/>
              <a:t>.</a:t>
            </a:r>
          </a:p>
        </p:txBody>
      </p:sp>
      <p:sp>
        <p:nvSpPr>
          <p:cNvPr id="4" name="Rektangel 3">
            <a:extLst>
              <a:ext uri="{FF2B5EF4-FFF2-40B4-BE49-F238E27FC236}">
                <a16:creationId xmlns:a16="http://schemas.microsoft.com/office/drawing/2014/main" id="{5E4A314F-C1EB-5444-96A5-0A7545A07B4D}"/>
              </a:ext>
            </a:extLst>
          </p:cNvPr>
          <p:cNvSpPr/>
          <p:nvPr/>
        </p:nvSpPr>
        <p:spPr>
          <a:xfrm>
            <a:off x="67325" y="303270"/>
            <a:ext cx="3924980" cy="923330"/>
          </a:xfrm>
          <a:prstGeom prst="rect">
            <a:avLst/>
          </a:prstGeom>
          <a:noFill/>
        </p:spPr>
        <p:txBody>
          <a:bodyPr wrap="square" lIns="91440" tIns="45720" rIns="91440" bIns="45720">
            <a:spAutoFit/>
          </a:bodyPr>
          <a:lstStyle/>
          <a:p>
            <a:pPr algn="ctr"/>
            <a:r>
              <a:rPr lang="en-US" sz="5400" b="1" err="1">
                <a:ln w="13462">
                  <a:solidFill>
                    <a:srgbClr val="549E62"/>
                  </a:solidFill>
                  <a:prstDash val="solid"/>
                </a:ln>
                <a:solidFill>
                  <a:schemeClr val="tx1">
                    <a:lumMod val="85000"/>
                    <a:lumOff val="15000"/>
                  </a:schemeClr>
                </a:solidFill>
                <a:effectLst>
                  <a:outerShdw dist="38100" dir="2700000" algn="bl" rotWithShape="0">
                    <a:schemeClr val="accent5"/>
                  </a:outerShdw>
                </a:effectLst>
              </a:rPr>
              <a:t>Friluftsliv</a:t>
            </a:r>
            <a:endParaRPr lang="nb-NO" sz="5400" b="1">
              <a:ln w="13462">
                <a:solidFill>
                  <a:srgbClr val="549E62"/>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1617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lassholder for bilde 7" descr="Et bilde som inneholder utendørs, person, bakke, liten&#10;&#10;Automatisk generert beskrivelse">
            <a:extLst>
              <a:ext uri="{FF2B5EF4-FFF2-40B4-BE49-F238E27FC236}">
                <a16:creationId xmlns:a16="http://schemas.microsoft.com/office/drawing/2014/main" id="{BBD9B56E-D4D9-8448-9E68-986765F7ECF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3" name="Plassholder for tekst 2"/>
          <p:cNvSpPr>
            <a:spLocks noGrp="1"/>
          </p:cNvSpPr>
          <p:nvPr>
            <p:ph type="body" sz="half" idx="2"/>
          </p:nvPr>
        </p:nvSpPr>
        <p:spPr>
          <a:xfrm>
            <a:off x="346818" y="2405744"/>
            <a:ext cx="3356919" cy="4125686"/>
          </a:xfrm>
        </p:spPr>
        <p:txBody>
          <a:bodyPr vert="horz" lIns="91440" tIns="45720" rIns="91440" bIns="45720" rtlCol="0">
            <a:normAutofit/>
          </a:bodyPr>
          <a:lstStyle/>
          <a:p>
            <a:pPr algn="l">
              <a:lnSpc>
                <a:spcPct val="90000"/>
              </a:lnSpc>
            </a:pPr>
            <a:r>
              <a:rPr lang="en-US" sz="1400" dirty="0"/>
              <a:t>Om </a:t>
            </a:r>
            <a:r>
              <a:rPr lang="en-US" sz="1400" dirty="0" err="1"/>
              <a:t>sommeren</a:t>
            </a:r>
            <a:r>
              <a:rPr lang="en-US" sz="1400" dirty="0"/>
              <a:t> er det </a:t>
            </a:r>
            <a:r>
              <a:rPr lang="en-US" sz="1400" dirty="0" err="1"/>
              <a:t>turer</a:t>
            </a:r>
            <a:r>
              <a:rPr lang="en-US" sz="1400" dirty="0"/>
              <a:t> </a:t>
            </a:r>
            <a:r>
              <a:rPr lang="en-US" sz="1400" dirty="0" err="1"/>
              <a:t>i</a:t>
            </a:r>
            <a:r>
              <a:rPr lang="en-US" sz="1400" dirty="0"/>
              <a:t> </a:t>
            </a:r>
            <a:r>
              <a:rPr lang="en-US" sz="1400" dirty="0" err="1"/>
              <a:t>skog</a:t>
            </a:r>
            <a:r>
              <a:rPr lang="en-US" sz="1400" dirty="0"/>
              <a:t> </a:t>
            </a:r>
            <a:r>
              <a:rPr lang="en-US" sz="1400" dirty="0" err="1"/>
              <a:t>og</a:t>
            </a:r>
            <a:r>
              <a:rPr lang="en-US" sz="1400" dirty="0"/>
              <a:t> mark </a:t>
            </a:r>
            <a:r>
              <a:rPr lang="en-US" sz="1400" dirty="0" err="1"/>
              <a:t>som</a:t>
            </a:r>
            <a:r>
              <a:rPr lang="en-US" sz="1400" dirty="0"/>
              <a:t> </a:t>
            </a:r>
            <a:r>
              <a:rPr lang="en-US" sz="1400" dirty="0" err="1"/>
              <a:t>står</a:t>
            </a:r>
            <a:r>
              <a:rPr lang="en-US" sz="1400" dirty="0"/>
              <a:t> </a:t>
            </a:r>
            <a:r>
              <a:rPr lang="en-US" sz="1400" dirty="0" err="1"/>
              <a:t>i</a:t>
            </a:r>
            <a:r>
              <a:rPr lang="en-US" sz="1400" dirty="0"/>
              <a:t> </a:t>
            </a:r>
            <a:r>
              <a:rPr lang="en-US" sz="1400" dirty="0" err="1"/>
              <a:t>fokus</a:t>
            </a:r>
            <a:r>
              <a:rPr lang="en-US" sz="1400" dirty="0"/>
              <a:t> </a:t>
            </a:r>
            <a:r>
              <a:rPr lang="en-US" sz="1400" dirty="0" err="1"/>
              <a:t>blant</a:t>
            </a:r>
            <a:r>
              <a:rPr lang="en-US" sz="1400" dirty="0"/>
              <a:t> de </a:t>
            </a:r>
            <a:r>
              <a:rPr lang="en-US" sz="1400" dirty="0" err="1"/>
              <a:t>eldste</a:t>
            </a:r>
            <a:r>
              <a:rPr lang="en-US" sz="1400" dirty="0"/>
              <a:t> </a:t>
            </a:r>
            <a:r>
              <a:rPr lang="en-US" sz="1400" dirty="0" err="1"/>
              <a:t>barna</a:t>
            </a:r>
            <a:r>
              <a:rPr lang="en-US" sz="1400" dirty="0"/>
              <a:t> </a:t>
            </a:r>
            <a:r>
              <a:rPr lang="en-US" sz="1400" dirty="0" err="1"/>
              <a:t>i</a:t>
            </a:r>
            <a:r>
              <a:rPr lang="en-US" sz="1400" dirty="0"/>
              <a:t> </a:t>
            </a:r>
            <a:r>
              <a:rPr lang="en-US" sz="1400" dirty="0" err="1"/>
              <a:t>barnehaven</a:t>
            </a:r>
            <a:r>
              <a:rPr lang="en-US" sz="1400" dirty="0"/>
              <a:t>. </a:t>
            </a:r>
            <a:r>
              <a:rPr lang="en-US" sz="1400" dirty="0" err="1"/>
              <a:t>Campen</a:t>
            </a:r>
            <a:r>
              <a:rPr lang="en-US" sz="1400" dirty="0"/>
              <a:t> </a:t>
            </a:r>
            <a:r>
              <a:rPr lang="en-US" sz="1400" dirty="0" err="1"/>
              <a:t>på</a:t>
            </a:r>
            <a:r>
              <a:rPr lang="en-US" sz="1400" dirty="0"/>
              <a:t> </a:t>
            </a:r>
            <a:r>
              <a:rPr lang="en-US" sz="1400" dirty="0" err="1"/>
              <a:t>Skådalen</a:t>
            </a:r>
            <a:r>
              <a:rPr lang="en-US" sz="1400" dirty="0"/>
              <a:t> </a:t>
            </a:r>
            <a:r>
              <a:rPr lang="en-US" sz="1400" dirty="0" err="1"/>
              <a:t>går</a:t>
            </a:r>
            <a:r>
              <a:rPr lang="en-US" sz="1400" dirty="0"/>
              <a:t> </a:t>
            </a:r>
            <a:r>
              <a:rPr lang="en-US" sz="1400" dirty="0" err="1"/>
              <a:t>gjennom</a:t>
            </a:r>
            <a:r>
              <a:rPr lang="en-US" sz="1400" dirty="0"/>
              <a:t> </a:t>
            </a:r>
            <a:r>
              <a:rPr lang="en-US" sz="1400" dirty="0" err="1"/>
              <a:t>endringer</a:t>
            </a:r>
            <a:r>
              <a:rPr lang="en-US" sz="1400" dirty="0"/>
              <a:t> </a:t>
            </a:r>
            <a:r>
              <a:rPr lang="en-US" sz="1400" dirty="0" err="1"/>
              <a:t>i</a:t>
            </a:r>
            <a:r>
              <a:rPr lang="en-US" sz="1400" dirty="0"/>
              <a:t> </a:t>
            </a:r>
            <a:r>
              <a:rPr lang="en-US" sz="1400" dirty="0" err="1"/>
              <a:t>løpet</a:t>
            </a:r>
            <a:r>
              <a:rPr lang="en-US" sz="1400" dirty="0"/>
              <a:t> av et </a:t>
            </a:r>
            <a:r>
              <a:rPr lang="en-US" sz="1400" dirty="0" err="1"/>
              <a:t>år</a:t>
            </a:r>
            <a:r>
              <a:rPr lang="en-US" sz="1400" dirty="0"/>
              <a:t> </a:t>
            </a:r>
            <a:r>
              <a:rPr lang="en-US" sz="1400" dirty="0" err="1"/>
              <a:t>og</a:t>
            </a:r>
            <a:r>
              <a:rPr lang="en-US" sz="1400" dirty="0"/>
              <a:t> </a:t>
            </a:r>
            <a:r>
              <a:rPr lang="en-US" sz="1400" dirty="0" err="1"/>
              <a:t>barna</a:t>
            </a:r>
            <a:r>
              <a:rPr lang="en-US" sz="1400" dirty="0"/>
              <a:t> er </a:t>
            </a:r>
            <a:r>
              <a:rPr lang="en-US" sz="1400" dirty="0" err="1"/>
              <a:t>ivrige</a:t>
            </a:r>
            <a:r>
              <a:rPr lang="en-US" sz="1400" dirty="0"/>
              <a:t> </a:t>
            </a:r>
            <a:r>
              <a:rPr lang="en-US" sz="1400" dirty="0" err="1"/>
              <a:t>tilskuere</a:t>
            </a:r>
            <a:r>
              <a:rPr lang="en-US" sz="1400" dirty="0"/>
              <a:t>.</a:t>
            </a:r>
          </a:p>
          <a:p>
            <a:pPr algn="l">
              <a:lnSpc>
                <a:spcPct val="90000"/>
              </a:lnSpc>
            </a:pPr>
            <a:r>
              <a:rPr lang="en-US" sz="1400" dirty="0"/>
              <a:t>I </a:t>
            </a:r>
            <a:r>
              <a:rPr lang="en-US" sz="1400" dirty="0" err="1"/>
              <a:t>vår</a:t>
            </a:r>
            <a:r>
              <a:rPr lang="en-US" sz="1400" dirty="0"/>
              <a:t> </a:t>
            </a:r>
            <a:r>
              <a:rPr lang="en-US" sz="1400" dirty="0" err="1"/>
              <a:t>egen</a:t>
            </a:r>
            <a:r>
              <a:rPr lang="en-US" sz="1400" dirty="0"/>
              <a:t> have er </a:t>
            </a:r>
            <a:r>
              <a:rPr lang="en-US" sz="1400" dirty="0" err="1"/>
              <a:t>endringene</a:t>
            </a:r>
            <a:r>
              <a:rPr lang="en-US" sz="1400" dirty="0"/>
              <a:t> </a:t>
            </a:r>
            <a:r>
              <a:rPr lang="en-US" sz="1400" dirty="0" err="1"/>
              <a:t>i</a:t>
            </a:r>
            <a:r>
              <a:rPr lang="en-US" sz="1400" dirty="0"/>
              <a:t> </a:t>
            </a:r>
            <a:r>
              <a:rPr lang="en-US" sz="1400" dirty="0" err="1"/>
              <a:t>naturen</a:t>
            </a:r>
            <a:r>
              <a:rPr lang="en-US" sz="1400" dirty="0"/>
              <a:t> vel </a:t>
            </a:r>
            <a:r>
              <a:rPr lang="en-US" sz="1400" dirty="0" err="1"/>
              <a:t>så</a:t>
            </a:r>
            <a:r>
              <a:rPr lang="en-US" sz="1400" dirty="0"/>
              <a:t> </a:t>
            </a:r>
            <a:r>
              <a:rPr lang="en-US" sz="1400" dirty="0" err="1"/>
              <a:t>spennende</a:t>
            </a:r>
            <a:r>
              <a:rPr lang="en-US" sz="1400" dirty="0"/>
              <a:t> for de </a:t>
            </a:r>
            <a:r>
              <a:rPr lang="en-US" sz="1400" dirty="0" err="1"/>
              <a:t>som</a:t>
            </a:r>
            <a:r>
              <a:rPr lang="en-US" sz="1400" dirty="0"/>
              <a:t> har </a:t>
            </a:r>
            <a:r>
              <a:rPr lang="en-US" sz="1400" dirty="0" err="1"/>
              <a:t>hovedbase</a:t>
            </a:r>
            <a:r>
              <a:rPr lang="en-US" sz="1400" dirty="0"/>
              <a:t> her.  Vi planter </a:t>
            </a:r>
            <a:r>
              <a:rPr lang="en-US" sz="1400" dirty="0" err="1"/>
              <a:t>og</a:t>
            </a:r>
            <a:r>
              <a:rPr lang="en-US" sz="1400" dirty="0"/>
              <a:t> </a:t>
            </a:r>
            <a:r>
              <a:rPr lang="en-US" sz="1400" dirty="0" err="1"/>
              <a:t>sår</a:t>
            </a:r>
            <a:r>
              <a:rPr lang="en-US" sz="1400" dirty="0"/>
              <a:t> </a:t>
            </a:r>
            <a:r>
              <a:rPr lang="en-US" sz="1400" dirty="0" err="1"/>
              <a:t>og</a:t>
            </a:r>
            <a:r>
              <a:rPr lang="en-US" sz="1400" dirty="0"/>
              <a:t> </a:t>
            </a:r>
            <a:r>
              <a:rPr lang="en-US" sz="1400" dirty="0" err="1"/>
              <a:t>høster</a:t>
            </a:r>
            <a:r>
              <a:rPr lang="en-US" sz="1400" dirty="0"/>
              <a:t> </a:t>
            </a:r>
            <a:r>
              <a:rPr lang="en-US" sz="1400" dirty="0" err="1"/>
              <a:t>og</a:t>
            </a:r>
            <a:r>
              <a:rPr lang="en-US" sz="1400" dirty="0"/>
              <a:t> lager </a:t>
            </a:r>
            <a:r>
              <a:rPr lang="en-US" sz="1400" dirty="0" err="1"/>
              <a:t>spennende</a:t>
            </a:r>
            <a:r>
              <a:rPr lang="en-US" sz="1400" dirty="0"/>
              <a:t> ting. </a:t>
            </a:r>
            <a:r>
              <a:rPr lang="en-US" sz="1400" dirty="0" err="1"/>
              <a:t>Til</a:t>
            </a:r>
            <a:r>
              <a:rPr lang="en-US" sz="1400" dirty="0"/>
              <a:t> </a:t>
            </a:r>
            <a:r>
              <a:rPr lang="en-US" sz="1400" dirty="0" err="1"/>
              <a:t>og</a:t>
            </a:r>
            <a:r>
              <a:rPr lang="en-US" sz="1400" dirty="0"/>
              <a:t> med </a:t>
            </a:r>
            <a:r>
              <a:rPr lang="en-US" sz="1400" dirty="0" err="1"/>
              <a:t>ugress</a:t>
            </a:r>
            <a:r>
              <a:rPr lang="en-US" sz="1400" dirty="0"/>
              <a:t> </a:t>
            </a:r>
            <a:r>
              <a:rPr lang="en-US" sz="1400" dirty="0" err="1"/>
              <a:t>kan</a:t>
            </a:r>
            <a:r>
              <a:rPr lang="en-US" sz="1400" dirty="0"/>
              <a:t> </a:t>
            </a:r>
            <a:r>
              <a:rPr lang="en-US" sz="1400" dirty="0" err="1"/>
              <a:t>bli</a:t>
            </a:r>
            <a:r>
              <a:rPr lang="en-US" sz="1400" dirty="0"/>
              <a:t> </a:t>
            </a:r>
            <a:r>
              <a:rPr lang="en-US" sz="1400" dirty="0" err="1"/>
              <a:t>til</a:t>
            </a:r>
            <a:r>
              <a:rPr lang="en-US" sz="1400" dirty="0"/>
              <a:t> </a:t>
            </a:r>
            <a:r>
              <a:rPr lang="en-US" sz="1400" dirty="0" err="1"/>
              <a:t>suppe</a:t>
            </a:r>
            <a:r>
              <a:rPr lang="en-US" sz="1400" dirty="0"/>
              <a:t> - </a:t>
            </a:r>
            <a:r>
              <a:rPr lang="en-US" sz="1400" dirty="0" err="1"/>
              <a:t>tenk</a:t>
            </a:r>
            <a:r>
              <a:rPr lang="en-US" sz="1400" dirty="0"/>
              <a:t> </a:t>
            </a:r>
            <a:r>
              <a:rPr lang="en-US" sz="1400" dirty="0" err="1"/>
              <a:t>på</a:t>
            </a:r>
            <a:r>
              <a:rPr lang="en-US" sz="1400" dirty="0"/>
              <a:t> det!</a:t>
            </a:r>
          </a:p>
          <a:p>
            <a:pPr algn="l">
              <a:lnSpc>
                <a:spcPct val="90000"/>
              </a:lnSpc>
            </a:pPr>
            <a:r>
              <a:rPr lang="en-US" sz="1400" dirty="0"/>
              <a:t>Kunst </a:t>
            </a:r>
            <a:r>
              <a:rPr lang="en-US" sz="1400" dirty="0" err="1"/>
              <a:t>blir</a:t>
            </a:r>
            <a:r>
              <a:rPr lang="en-US" sz="1400" dirty="0"/>
              <a:t> </a:t>
            </a:r>
            <a:r>
              <a:rPr lang="en-US" sz="1400" dirty="0" err="1"/>
              <a:t>utført</a:t>
            </a:r>
            <a:r>
              <a:rPr lang="en-US" sz="1400" dirty="0"/>
              <a:t> </a:t>
            </a:r>
            <a:r>
              <a:rPr lang="en-US" sz="1400" dirty="0" err="1"/>
              <a:t>i</a:t>
            </a:r>
            <a:r>
              <a:rPr lang="en-US" sz="1400" dirty="0"/>
              <a:t> nye former </a:t>
            </a:r>
            <a:r>
              <a:rPr lang="en-US" sz="1400" dirty="0" err="1"/>
              <a:t>både</a:t>
            </a:r>
            <a:r>
              <a:rPr lang="en-US" sz="1400" dirty="0"/>
              <a:t> </a:t>
            </a:r>
            <a:r>
              <a:rPr lang="en-US" sz="1400" dirty="0" err="1"/>
              <a:t>ute</a:t>
            </a:r>
            <a:r>
              <a:rPr lang="en-US" sz="1400" dirty="0"/>
              <a:t> med </a:t>
            </a:r>
            <a:r>
              <a:rPr lang="en-US" sz="1400" dirty="0" err="1"/>
              <a:t>innematerialer</a:t>
            </a:r>
            <a:r>
              <a:rPr lang="en-US" sz="1400" dirty="0"/>
              <a:t>, </a:t>
            </a:r>
            <a:r>
              <a:rPr lang="en-US" sz="1400" dirty="0" err="1"/>
              <a:t>og</a:t>
            </a:r>
            <a:r>
              <a:rPr lang="en-US" sz="1400" dirty="0"/>
              <a:t> </a:t>
            </a:r>
            <a:r>
              <a:rPr lang="en-US" sz="1400" dirty="0" err="1"/>
              <a:t>inne</a:t>
            </a:r>
            <a:r>
              <a:rPr lang="en-US" sz="1400" dirty="0"/>
              <a:t> med </a:t>
            </a:r>
            <a:r>
              <a:rPr lang="en-US" sz="1400" dirty="0" err="1"/>
              <a:t>natur</a:t>
            </a:r>
            <a:r>
              <a:rPr lang="en-US" sz="1400" dirty="0"/>
              <a:t>- </a:t>
            </a:r>
            <a:r>
              <a:rPr lang="en-US" sz="1400" dirty="0" err="1"/>
              <a:t>og</a:t>
            </a:r>
            <a:r>
              <a:rPr lang="en-US" sz="1400" dirty="0"/>
              <a:t> </a:t>
            </a:r>
            <a:r>
              <a:rPr lang="en-US" sz="1400" dirty="0" err="1"/>
              <a:t>utematerialer</a:t>
            </a:r>
            <a:r>
              <a:rPr lang="en-US" sz="1400" dirty="0"/>
              <a:t>. </a:t>
            </a:r>
            <a:r>
              <a:rPr lang="en-US" sz="1400" dirty="0" err="1"/>
              <a:t>Barna</a:t>
            </a:r>
            <a:r>
              <a:rPr lang="en-US" sz="1400" dirty="0"/>
              <a:t> er med </a:t>
            </a:r>
            <a:r>
              <a:rPr lang="en-US" sz="1400" dirty="0" err="1"/>
              <a:t>i</a:t>
            </a:r>
            <a:r>
              <a:rPr lang="en-US" sz="1400" dirty="0"/>
              <a:t> </a:t>
            </a:r>
            <a:r>
              <a:rPr lang="en-US" sz="1400" dirty="0" err="1"/>
              <a:t>prosessen</a:t>
            </a:r>
            <a:r>
              <a:rPr lang="en-US" sz="1400" dirty="0"/>
              <a:t> av </a:t>
            </a:r>
            <a:r>
              <a:rPr lang="en-US" sz="1400" dirty="0" err="1"/>
              <a:t>å</a:t>
            </a:r>
            <a:r>
              <a:rPr lang="en-US" sz="1400" dirty="0"/>
              <a:t> </a:t>
            </a:r>
            <a:r>
              <a:rPr lang="en-US" sz="1400" dirty="0" err="1"/>
              <a:t>skape</a:t>
            </a:r>
            <a:r>
              <a:rPr lang="en-US" sz="1400" dirty="0"/>
              <a:t> med det vi har </a:t>
            </a:r>
            <a:r>
              <a:rPr lang="en-US" sz="1400" dirty="0" err="1"/>
              <a:t>rundt</a:t>
            </a:r>
            <a:r>
              <a:rPr lang="en-US" sz="1400" dirty="0"/>
              <a:t> </a:t>
            </a:r>
            <a:r>
              <a:rPr lang="en-US" sz="1400" dirty="0" err="1"/>
              <a:t>oss</a:t>
            </a:r>
            <a:r>
              <a:rPr lang="en-US" sz="1400" dirty="0"/>
              <a:t>. Vi tar </a:t>
            </a:r>
            <a:r>
              <a:rPr lang="en-US" sz="1400" dirty="0" err="1"/>
              <a:t>vare</a:t>
            </a:r>
            <a:r>
              <a:rPr lang="en-US" sz="1400" dirty="0"/>
              <a:t> </a:t>
            </a:r>
            <a:r>
              <a:rPr lang="en-US" sz="1400" dirty="0" err="1"/>
              <a:t>på</a:t>
            </a:r>
            <a:r>
              <a:rPr lang="en-US" sz="1400" dirty="0"/>
              <a:t> </a:t>
            </a:r>
            <a:r>
              <a:rPr lang="en-US" sz="1400" dirty="0" err="1"/>
              <a:t>miljøet</a:t>
            </a:r>
            <a:r>
              <a:rPr lang="en-US" sz="1400" dirty="0"/>
              <a:t> </a:t>
            </a:r>
            <a:r>
              <a:rPr lang="en-US" sz="1400" dirty="0" err="1"/>
              <a:t>og</a:t>
            </a:r>
            <a:r>
              <a:rPr lang="en-US" sz="1400" dirty="0"/>
              <a:t> </a:t>
            </a:r>
            <a:r>
              <a:rPr lang="en-US" sz="1400" dirty="0" err="1"/>
              <a:t>bruker</a:t>
            </a:r>
            <a:r>
              <a:rPr lang="en-US" sz="1400" dirty="0"/>
              <a:t> </a:t>
            </a:r>
            <a:r>
              <a:rPr lang="en-US" sz="1400" dirty="0" err="1"/>
              <a:t>så</a:t>
            </a:r>
            <a:r>
              <a:rPr lang="en-US" sz="1400" dirty="0"/>
              <a:t> </a:t>
            </a:r>
            <a:r>
              <a:rPr lang="en-US" sz="1400" dirty="0" err="1"/>
              <a:t>få</a:t>
            </a:r>
            <a:r>
              <a:rPr lang="en-US" sz="1400" dirty="0"/>
              <a:t> </a:t>
            </a:r>
            <a:r>
              <a:rPr lang="en-US" sz="1400" dirty="0" err="1"/>
              <a:t>kjøpte</a:t>
            </a:r>
            <a:r>
              <a:rPr lang="en-US" sz="1400" dirty="0"/>
              <a:t> </a:t>
            </a:r>
            <a:r>
              <a:rPr lang="en-US" sz="1400" dirty="0" err="1"/>
              <a:t>materialer</a:t>
            </a:r>
            <a:r>
              <a:rPr lang="en-US" sz="1400" dirty="0"/>
              <a:t> </a:t>
            </a:r>
            <a:r>
              <a:rPr lang="en-US" sz="1400" dirty="0" err="1"/>
              <a:t>som</a:t>
            </a:r>
            <a:r>
              <a:rPr lang="en-US" sz="1400" dirty="0"/>
              <a:t> </a:t>
            </a:r>
            <a:r>
              <a:rPr lang="en-US" sz="1400" dirty="0" err="1"/>
              <a:t>mulig</a:t>
            </a:r>
            <a:r>
              <a:rPr lang="en-US" sz="1400" dirty="0"/>
              <a:t>. </a:t>
            </a:r>
          </a:p>
          <a:p>
            <a:pPr indent="-228600" algn="l">
              <a:lnSpc>
                <a:spcPct val="90000"/>
              </a:lnSpc>
              <a:buFont typeface="Arial" panose="020B0604020202020204" pitchFamily="34" charset="0"/>
              <a:buChar char="•"/>
            </a:pPr>
            <a:endParaRPr lang="en-US" sz="1200" dirty="0"/>
          </a:p>
        </p:txBody>
      </p:sp>
      <p:sp>
        <p:nvSpPr>
          <p:cNvPr id="4" name="Sky 3"/>
          <p:cNvSpPr/>
          <p:nvPr/>
        </p:nvSpPr>
        <p:spPr>
          <a:xfrm>
            <a:off x="259732" y="388711"/>
            <a:ext cx="3356919" cy="1773215"/>
          </a:xfrm>
          <a:prstGeom prst="cloud">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spcAft>
                <a:spcPts val="600"/>
              </a:spcAft>
            </a:pPr>
            <a:r>
              <a:rPr lang="nb-NO" sz="1050">
                <a:solidFill>
                  <a:srgbClr val="FFFFFF"/>
                </a:solidFill>
              </a:rPr>
              <a:t>”Barnet ser verden fra et helt annet perspektiv enn voksne. Bøy deg ned til ditt barns nivå og ta en titt på det han ser”. –</a:t>
            </a:r>
            <a:r>
              <a:rPr lang="nb-NO" sz="1050" i="1">
                <a:solidFill>
                  <a:srgbClr val="FFFFFF"/>
                </a:solidFill>
              </a:rPr>
              <a:t>Harmonisk start med Montessori</a:t>
            </a:r>
            <a:endParaRPr lang="nb-NO" sz="1050">
              <a:solidFill>
                <a:srgbClr val="FFFFFF"/>
              </a:solidFill>
            </a:endParaRPr>
          </a:p>
        </p:txBody>
      </p:sp>
    </p:spTree>
    <p:extLst>
      <p:ext uri="{BB962C8B-B14F-4D97-AF65-F5344CB8AC3E}">
        <p14:creationId xmlns:p14="http://schemas.microsoft.com/office/powerpoint/2010/main" val="227773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C936BA2-BF85-5A48-9DE3-5A5314978610}"/>
              </a:ext>
            </a:extLst>
          </p:cNvPr>
          <p:cNvSpPr txBox="1"/>
          <p:nvPr/>
        </p:nvSpPr>
        <p:spPr>
          <a:xfrm>
            <a:off x="680156" y="1535288"/>
            <a:ext cx="7783688" cy="5113867"/>
          </a:xfrm>
          <a:prstGeom prst="rect">
            <a:avLst/>
          </a:prstGeom>
        </p:spPr>
        <p:txBody>
          <a:bodyPr vert="horz" lIns="91440" tIns="45720" rIns="91440" bIns="45720" rtlCol="0">
            <a:noAutofit/>
          </a:bodyPr>
          <a:lstStyle/>
          <a:p>
            <a:pPr algn="ctr" defTabSz="914400">
              <a:lnSpc>
                <a:spcPct val="90000"/>
              </a:lnSpc>
              <a:spcBef>
                <a:spcPts val="1000"/>
              </a:spcBef>
              <a:buClr>
                <a:schemeClr val="accent2"/>
              </a:buClr>
            </a:pPr>
            <a:endParaRPr lang="en-US" sz="1400" dirty="0">
              <a:solidFill>
                <a:schemeClr val="tx1">
                  <a:lumMod val="85000"/>
                  <a:lumOff val="15000"/>
                </a:schemeClr>
              </a:solidFill>
              <a:latin typeface="Arial Rounded MT Bold" panose="020F0704030504030204" pitchFamily="34" charset="77"/>
            </a:endParaRPr>
          </a:p>
          <a:p>
            <a:pPr defTabSz="914400">
              <a:lnSpc>
                <a:spcPct val="90000"/>
              </a:lnSpc>
              <a:spcBef>
                <a:spcPts val="1000"/>
              </a:spcBef>
              <a:buClr>
                <a:schemeClr val="accent2"/>
              </a:buClr>
            </a:pPr>
            <a:r>
              <a:rPr lang="en-US" sz="1600" dirty="0">
                <a:solidFill>
                  <a:schemeClr val="tx1">
                    <a:lumMod val="85000"/>
                    <a:lumOff val="15000"/>
                  </a:schemeClr>
                </a:solidFill>
              </a:rPr>
              <a:t>I Davinas </a:t>
            </a:r>
            <a:r>
              <a:rPr lang="en-US" sz="1600" dirty="0" err="1">
                <a:solidFill>
                  <a:schemeClr val="tx1">
                    <a:lumMod val="85000"/>
                    <a:lumOff val="15000"/>
                  </a:schemeClr>
                </a:solidFill>
              </a:rPr>
              <a:t>barnehave</a:t>
            </a:r>
            <a:r>
              <a:rPr lang="en-US" sz="1600" dirty="0">
                <a:solidFill>
                  <a:schemeClr val="tx1">
                    <a:lumMod val="85000"/>
                    <a:lumOff val="15000"/>
                  </a:schemeClr>
                </a:solidFill>
              </a:rPr>
              <a:t> er vi </a:t>
            </a:r>
            <a:r>
              <a:rPr lang="en-US" sz="1600" dirty="0" err="1">
                <a:solidFill>
                  <a:schemeClr val="tx1">
                    <a:lumMod val="85000"/>
                    <a:lumOff val="15000"/>
                  </a:schemeClr>
                </a:solidFill>
              </a:rPr>
              <a:t>opptatte</a:t>
            </a:r>
            <a:r>
              <a:rPr lang="en-US" sz="1600" dirty="0">
                <a:solidFill>
                  <a:schemeClr val="tx1">
                    <a:lumMod val="85000"/>
                    <a:lumOff val="15000"/>
                  </a:schemeClr>
                </a:solidFill>
              </a:rPr>
              <a:t> av </a:t>
            </a:r>
            <a:r>
              <a:rPr lang="en-US" sz="1600" dirty="0" err="1">
                <a:solidFill>
                  <a:schemeClr val="tx1">
                    <a:lumMod val="85000"/>
                    <a:lumOff val="15000"/>
                  </a:schemeClr>
                </a:solidFill>
              </a:rPr>
              <a:t>å</a:t>
            </a:r>
            <a:r>
              <a:rPr lang="en-US" sz="1600" dirty="0">
                <a:solidFill>
                  <a:schemeClr val="tx1">
                    <a:lumMod val="85000"/>
                    <a:lumOff val="15000"/>
                  </a:schemeClr>
                </a:solidFill>
              </a:rPr>
              <a:t> ta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miljøet</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hverandre</a:t>
            </a:r>
            <a:r>
              <a:rPr lang="en-US" sz="1600" dirty="0">
                <a:solidFill>
                  <a:schemeClr val="tx1">
                    <a:lumMod val="85000"/>
                    <a:lumOff val="15000"/>
                  </a:schemeClr>
                </a:solidFill>
              </a:rPr>
              <a:t>. Vi </a:t>
            </a:r>
            <a:r>
              <a:rPr lang="en-US" sz="1600" dirty="0" err="1">
                <a:solidFill>
                  <a:schemeClr val="tx1">
                    <a:lumMod val="85000"/>
                    <a:lumOff val="15000"/>
                  </a:schemeClr>
                </a:solidFill>
              </a:rPr>
              <a:t>respekterer</a:t>
            </a:r>
            <a:r>
              <a:rPr lang="en-US" sz="1600" dirty="0">
                <a:solidFill>
                  <a:schemeClr val="tx1">
                    <a:lumMod val="85000"/>
                    <a:lumOff val="15000"/>
                  </a:schemeClr>
                </a:solidFill>
              </a:rPr>
              <a:t> </a:t>
            </a:r>
            <a:r>
              <a:rPr lang="en-US" sz="1600" dirty="0" err="1">
                <a:solidFill>
                  <a:schemeClr val="tx1">
                    <a:lumMod val="85000"/>
                    <a:lumOff val="15000"/>
                  </a:schemeClr>
                </a:solidFill>
              </a:rPr>
              <a:t>materialer</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tingene</a:t>
            </a:r>
            <a:r>
              <a:rPr lang="en-US" sz="1600" dirty="0">
                <a:solidFill>
                  <a:schemeClr val="tx1">
                    <a:lumMod val="85000"/>
                    <a:lumOff val="15000"/>
                  </a:schemeClr>
                </a:solidFill>
              </a:rPr>
              <a:t> </a:t>
            </a:r>
            <a:r>
              <a:rPr lang="en-US" sz="1600" dirty="0" err="1">
                <a:solidFill>
                  <a:schemeClr val="tx1">
                    <a:lumMod val="85000"/>
                    <a:lumOff val="15000"/>
                  </a:schemeClr>
                </a:solidFill>
              </a:rPr>
              <a:t>rundt</a:t>
            </a:r>
            <a:r>
              <a:rPr lang="en-US" sz="1600" dirty="0">
                <a:solidFill>
                  <a:schemeClr val="tx1">
                    <a:lumMod val="85000"/>
                    <a:lumOff val="15000"/>
                  </a:schemeClr>
                </a:solidFill>
              </a:rPr>
              <a:t> </a:t>
            </a:r>
            <a:r>
              <a:rPr lang="en-US" sz="1600" dirty="0" err="1">
                <a:solidFill>
                  <a:schemeClr val="tx1">
                    <a:lumMod val="85000"/>
                    <a:lumOff val="15000"/>
                  </a:schemeClr>
                </a:solidFill>
              </a:rPr>
              <a:t>oss</a:t>
            </a:r>
            <a:r>
              <a:rPr lang="en-US" sz="1600" dirty="0">
                <a:solidFill>
                  <a:schemeClr val="tx1">
                    <a:lumMod val="85000"/>
                    <a:lumOff val="15000"/>
                  </a:schemeClr>
                </a:solidFill>
              </a:rPr>
              <a:t> like </a:t>
            </a:r>
            <a:r>
              <a:rPr lang="en-US" sz="1600" dirty="0" err="1">
                <a:solidFill>
                  <a:schemeClr val="tx1">
                    <a:lumMod val="85000"/>
                    <a:lumOff val="15000"/>
                  </a:schemeClr>
                </a:solidFill>
              </a:rPr>
              <a:t>mye</a:t>
            </a:r>
            <a:r>
              <a:rPr lang="en-US" sz="1600" dirty="0">
                <a:solidFill>
                  <a:schemeClr val="tx1">
                    <a:lumMod val="85000"/>
                    <a:lumOff val="15000"/>
                  </a:schemeClr>
                </a:solidFill>
              </a:rPr>
              <a:t> </a:t>
            </a:r>
            <a:r>
              <a:rPr lang="en-US" sz="1600" dirty="0" err="1">
                <a:solidFill>
                  <a:schemeClr val="tx1">
                    <a:lumMod val="85000"/>
                    <a:lumOff val="15000"/>
                  </a:schemeClr>
                </a:solidFill>
              </a:rPr>
              <a:t>som</a:t>
            </a:r>
            <a:r>
              <a:rPr lang="en-US" sz="1600" dirty="0">
                <a:solidFill>
                  <a:schemeClr val="tx1">
                    <a:lumMod val="85000"/>
                    <a:lumOff val="15000"/>
                  </a:schemeClr>
                </a:solidFill>
              </a:rPr>
              <a:t> vi </a:t>
            </a:r>
            <a:r>
              <a:rPr lang="en-US" sz="1600" dirty="0" err="1">
                <a:solidFill>
                  <a:schemeClr val="tx1">
                    <a:lumMod val="85000"/>
                    <a:lumOff val="15000"/>
                  </a:schemeClr>
                </a:solidFill>
              </a:rPr>
              <a:t>respekterer</a:t>
            </a:r>
            <a:r>
              <a:rPr lang="en-US" sz="1600" dirty="0">
                <a:solidFill>
                  <a:schemeClr val="tx1">
                    <a:lumMod val="85000"/>
                    <a:lumOff val="15000"/>
                  </a:schemeClr>
                </a:solidFill>
              </a:rPr>
              <a:t> </a:t>
            </a:r>
            <a:r>
              <a:rPr lang="en-US" sz="1600" dirty="0" err="1">
                <a:solidFill>
                  <a:schemeClr val="tx1">
                    <a:lumMod val="85000"/>
                    <a:lumOff val="15000"/>
                  </a:schemeClr>
                </a:solidFill>
              </a:rPr>
              <a:t>vennene</a:t>
            </a:r>
            <a:r>
              <a:rPr lang="en-US" sz="1600" dirty="0">
                <a:solidFill>
                  <a:schemeClr val="tx1">
                    <a:lumMod val="85000"/>
                    <a:lumOff val="15000"/>
                  </a:schemeClr>
                </a:solidFill>
              </a:rPr>
              <a:t> </a:t>
            </a:r>
            <a:r>
              <a:rPr lang="en-US" sz="1600" dirty="0" err="1">
                <a:solidFill>
                  <a:schemeClr val="tx1">
                    <a:lumMod val="85000"/>
                    <a:lumOff val="15000"/>
                  </a:schemeClr>
                </a:solidFill>
              </a:rPr>
              <a:t>våre</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de vi </a:t>
            </a:r>
            <a:r>
              <a:rPr lang="en-US" sz="1600" dirty="0" err="1">
                <a:solidFill>
                  <a:schemeClr val="tx1">
                    <a:lumMod val="85000"/>
                    <a:lumOff val="15000"/>
                  </a:schemeClr>
                </a:solidFill>
              </a:rPr>
              <a:t>møter</a:t>
            </a:r>
            <a:r>
              <a:rPr lang="en-US" sz="1600" dirty="0">
                <a:solidFill>
                  <a:schemeClr val="tx1">
                    <a:lumMod val="85000"/>
                    <a:lumOff val="15000"/>
                  </a:schemeClr>
                </a:solidFill>
              </a:rPr>
              <a:t>. </a:t>
            </a:r>
            <a:r>
              <a:rPr lang="en-US" sz="1600" dirty="0" err="1">
                <a:solidFill>
                  <a:schemeClr val="tx1">
                    <a:lumMod val="85000"/>
                    <a:lumOff val="15000"/>
                  </a:schemeClr>
                </a:solidFill>
              </a:rPr>
              <a:t>Hver</a:t>
            </a:r>
            <a:r>
              <a:rPr lang="en-US" sz="1600" dirty="0">
                <a:solidFill>
                  <a:schemeClr val="tx1">
                    <a:lumMod val="85000"/>
                    <a:lumOff val="15000"/>
                  </a:schemeClr>
                </a:solidFill>
              </a:rPr>
              <a:t> </a:t>
            </a:r>
            <a:r>
              <a:rPr lang="en-US" sz="1600" dirty="0" err="1">
                <a:solidFill>
                  <a:schemeClr val="tx1">
                    <a:lumMod val="85000"/>
                    <a:lumOff val="15000"/>
                  </a:schemeClr>
                </a:solidFill>
              </a:rPr>
              <a:t>perle</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hver</a:t>
            </a:r>
            <a:r>
              <a:rPr lang="en-US" sz="1600" dirty="0">
                <a:solidFill>
                  <a:schemeClr val="tx1">
                    <a:lumMod val="85000"/>
                    <a:lumOff val="15000"/>
                  </a:schemeClr>
                </a:solidFill>
              </a:rPr>
              <a:t> </a:t>
            </a:r>
            <a:r>
              <a:rPr lang="en-US" sz="1600" dirty="0" err="1">
                <a:solidFill>
                  <a:schemeClr val="tx1">
                    <a:lumMod val="85000"/>
                    <a:lumOff val="15000"/>
                  </a:schemeClr>
                </a:solidFill>
              </a:rPr>
              <a:t>kloss</a:t>
            </a:r>
            <a:r>
              <a:rPr lang="en-US" sz="1600" dirty="0">
                <a:solidFill>
                  <a:schemeClr val="tx1">
                    <a:lumMod val="85000"/>
                    <a:lumOff val="15000"/>
                  </a:schemeClr>
                </a:solidFill>
              </a:rPr>
              <a:t> er </a:t>
            </a:r>
            <a:r>
              <a:rPr lang="en-US" sz="1600" dirty="0" err="1">
                <a:solidFill>
                  <a:schemeClr val="tx1">
                    <a:lumMod val="85000"/>
                    <a:lumOff val="15000"/>
                  </a:schemeClr>
                </a:solidFill>
              </a:rPr>
              <a:t>skatter</a:t>
            </a:r>
            <a:r>
              <a:rPr lang="en-US" sz="1600" dirty="0">
                <a:solidFill>
                  <a:schemeClr val="tx1">
                    <a:lumMod val="85000"/>
                    <a:lumOff val="15000"/>
                  </a:schemeClr>
                </a:solidFill>
              </a:rPr>
              <a:t> vi tar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Hvert</a:t>
            </a:r>
            <a:r>
              <a:rPr lang="en-US" sz="1600" dirty="0">
                <a:solidFill>
                  <a:schemeClr val="tx1">
                    <a:lumMod val="85000"/>
                    <a:lumOff val="15000"/>
                  </a:schemeClr>
                </a:solidFill>
              </a:rPr>
              <a:t> </a:t>
            </a:r>
            <a:r>
              <a:rPr lang="en-US" sz="1600" dirty="0" err="1">
                <a:solidFill>
                  <a:schemeClr val="tx1">
                    <a:lumMod val="85000"/>
                    <a:lumOff val="15000"/>
                  </a:schemeClr>
                </a:solidFill>
              </a:rPr>
              <a:t>småkryp</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hver</a:t>
            </a:r>
            <a:r>
              <a:rPr lang="en-US" sz="1600" dirty="0">
                <a:solidFill>
                  <a:schemeClr val="tx1">
                    <a:lumMod val="85000"/>
                    <a:lumOff val="15000"/>
                  </a:schemeClr>
                </a:solidFill>
              </a:rPr>
              <a:t> busk </a:t>
            </a:r>
            <a:r>
              <a:rPr lang="en-US" sz="1600" dirty="0" err="1">
                <a:solidFill>
                  <a:schemeClr val="tx1">
                    <a:lumMod val="85000"/>
                    <a:lumOff val="15000"/>
                  </a:schemeClr>
                </a:solidFill>
              </a:rPr>
              <a:t>i</a:t>
            </a:r>
            <a:r>
              <a:rPr lang="en-US" sz="1600" dirty="0">
                <a:solidFill>
                  <a:schemeClr val="tx1">
                    <a:lumMod val="85000"/>
                    <a:lumOff val="15000"/>
                  </a:schemeClr>
                </a:solidFill>
              </a:rPr>
              <a:t> haven har </a:t>
            </a:r>
            <a:r>
              <a:rPr lang="en-US" sz="1600" dirty="0" err="1">
                <a:solidFill>
                  <a:schemeClr val="tx1">
                    <a:lumMod val="85000"/>
                    <a:lumOff val="15000"/>
                  </a:schemeClr>
                </a:solidFill>
              </a:rPr>
              <a:t>en</a:t>
            </a:r>
            <a:r>
              <a:rPr lang="en-US" sz="1600" dirty="0">
                <a:solidFill>
                  <a:schemeClr val="tx1">
                    <a:lumMod val="85000"/>
                    <a:lumOff val="15000"/>
                  </a:schemeClr>
                </a:solidFill>
              </a:rPr>
              <a:t> </a:t>
            </a:r>
            <a:r>
              <a:rPr lang="en-US" sz="1600" dirty="0" err="1">
                <a:solidFill>
                  <a:schemeClr val="tx1">
                    <a:lumMod val="85000"/>
                    <a:lumOff val="15000"/>
                  </a:schemeClr>
                </a:solidFill>
              </a:rPr>
              <a:t>funksjon</a:t>
            </a:r>
            <a:r>
              <a:rPr lang="en-US" sz="1600" dirty="0">
                <a:solidFill>
                  <a:schemeClr val="tx1">
                    <a:lumMod val="85000"/>
                    <a:lumOff val="15000"/>
                  </a:schemeClr>
                </a:solidFill>
              </a:rPr>
              <a:t> vi </a:t>
            </a:r>
            <a:r>
              <a:rPr lang="en-US" sz="1600" dirty="0" err="1">
                <a:solidFill>
                  <a:schemeClr val="tx1">
                    <a:lumMod val="85000"/>
                    <a:lumOff val="15000"/>
                  </a:schemeClr>
                </a:solidFill>
              </a:rPr>
              <a:t>vil</a:t>
            </a:r>
            <a:r>
              <a:rPr lang="en-US" sz="1600" dirty="0">
                <a:solidFill>
                  <a:schemeClr val="tx1">
                    <a:lumMod val="85000"/>
                    <a:lumOff val="15000"/>
                  </a:schemeClr>
                </a:solidFill>
              </a:rPr>
              <a:t> ta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som</a:t>
            </a:r>
            <a:r>
              <a:rPr lang="en-US" sz="1600" dirty="0">
                <a:solidFill>
                  <a:schemeClr val="tx1">
                    <a:lumMod val="85000"/>
                    <a:lumOff val="15000"/>
                  </a:schemeClr>
                </a:solidFill>
              </a:rPr>
              <a:t> vi </a:t>
            </a:r>
            <a:r>
              <a:rPr lang="en-US" sz="1600" dirty="0" err="1">
                <a:solidFill>
                  <a:schemeClr val="tx1">
                    <a:lumMod val="85000"/>
                    <a:lumOff val="15000"/>
                  </a:schemeClr>
                </a:solidFill>
              </a:rPr>
              <a:t>vil</a:t>
            </a:r>
            <a:r>
              <a:rPr lang="en-US" sz="1600" dirty="0">
                <a:solidFill>
                  <a:schemeClr val="tx1">
                    <a:lumMod val="85000"/>
                    <a:lumOff val="15000"/>
                  </a:schemeClr>
                </a:solidFill>
              </a:rPr>
              <a:t> </a:t>
            </a:r>
            <a:r>
              <a:rPr lang="en-US" sz="1600" dirty="0" err="1">
                <a:solidFill>
                  <a:schemeClr val="tx1">
                    <a:lumMod val="85000"/>
                    <a:lumOff val="15000"/>
                  </a:schemeClr>
                </a:solidFill>
              </a:rPr>
              <a:t>lære</a:t>
            </a:r>
            <a:r>
              <a:rPr lang="en-US" sz="1600" dirty="0">
                <a:solidFill>
                  <a:schemeClr val="tx1">
                    <a:lumMod val="85000"/>
                    <a:lumOff val="15000"/>
                  </a:schemeClr>
                </a:solidFill>
              </a:rPr>
              <a:t> </a:t>
            </a:r>
            <a:r>
              <a:rPr lang="en-US" sz="1600" dirty="0" err="1">
                <a:solidFill>
                  <a:schemeClr val="tx1">
                    <a:lumMod val="85000"/>
                    <a:lumOff val="15000"/>
                  </a:schemeClr>
                </a:solidFill>
              </a:rPr>
              <a:t>barna</a:t>
            </a:r>
            <a:r>
              <a:rPr lang="en-US" sz="1600" dirty="0">
                <a:solidFill>
                  <a:schemeClr val="tx1">
                    <a:lumMod val="85000"/>
                    <a:lumOff val="15000"/>
                  </a:schemeClr>
                </a:solidFill>
              </a:rPr>
              <a:t> </a:t>
            </a:r>
            <a:r>
              <a:rPr lang="en-US" sz="1600" dirty="0" err="1">
                <a:solidFill>
                  <a:schemeClr val="tx1">
                    <a:lumMod val="85000"/>
                    <a:lumOff val="15000"/>
                  </a:schemeClr>
                </a:solidFill>
              </a:rPr>
              <a:t>å</a:t>
            </a:r>
            <a:r>
              <a:rPr lang="en-US" sz="1600" dirty="0">
                <a:solidFill>
                  <a:schemeClr val="tx1">
                    <a:lumMod val="85000"/>
                    <a:lumOff val="15000"/>
                  </a:schemeClr>
                </a:solidFill>
              </a:rPr>
              <a:t> </a:t>
            </a:r>
            <a:r>
              <a:rPr lang="en-US" sz="1600" dirty="0" err="1">
                <a:solidFill>
                  <a:schemeClr val="tx1">
                    <a:lumMod val="85000"/>
                    <a:lumOff val="15000"/>
                  </a:schemeClr>
                </a:solidFill>
              </a:rPr>
              <a:t>respektere</a:t>
            </a:r>
            <a:r>
              <a:rPr lang="en-US" sz="1600" dirty="0">
                <a:solidFill>
                  <a:schemeClr val="tx1">
                    <a:lumMod val="85000"/>
                    <a:lumOff val="15000"/>
                  </a:schemeClr>
                </a:solidFill>
              </a:rPr>
              <a:t>.  </a:t>
            </a:r>
            <a:r>
              <a:rPr lang="en-US" sz="1600" dirty="0" err="1">
                <a:solidFill>
                  <a:schemeClr val="tx1">
                    <a:lumMod val="85000"/>
                    <a:lumOff val="15000"/>
                  </a:schemeClr>
                </a:solidFill>
              </a:rPr>
              <a:t>Akkurat</a:t>
            </a:r>
            <a:r>
              <a:rPr lang="en-US" sz="1600" dirty="0">
                <a:solidFill>
                  <a:schemeClr val="tx1">
                    <a:lumMod val="85000"/>
                    <a:lumOff val="15000"/>
                  </a:schemeClr>
                </a:solidFill>
              </a:rPr>
              <a:t> </a:t>
            </a:r>
            <a:r>
              <a:rPr lang="en-US" sz="1600" dirty="0" err="1">
                <a:solidFill>
                  <a:schemeClr val="tx1">
                    <a:lumMod val="85000"/>
                    <a:lumOff val="15000"/>
                  </a:schemeClr>
                </a:solidFill>
              </a:rPr>
              <a:t>som</a:t>
            </a:r>
            <a:r>
              <a:rPr lang="en-US" sz="1600" dirty="0">
                <a:solidFill>
                  <a:schemeClr val="tx1">
                    <a:lumMod val="85000"/>
                    <a:lumOff val="15000"/>
                  </a:schemeClr>
                </a:solidFill>
              </a:rPr>
              <a:t> </a:t>
            </a:r>
            <a:r>
              <a:rPr lang="en-US" sz="1600" dirty="0" err="1">
                <a:solidFill>
                  <a:schemeClr val="tx1">
                    <a:lumMod val="85000"/>
                    <a:lumOff val="15000"/>
                  </a:schemeClr>
                </a:solidFill>
              </a:rPr>
              <a:t>hvert</a:t>
            </a:r>
            <a:r>
              <a:rPr lang="en-US" sz="1600" dirty="0">
                <a:solidFill>
                  <a:schemeClr val="tx1">
                    <a:lumMod val="85000"/>
                    <a:lumOff val="15000"/>
                  </a:schemeClr>
                </a:solidFill>
              </a:rPr>
              <a:t> </a:t>
            </a:r>
            <a:r>
              <a:rPr lang="en-US" sz="1600" dirty="0" err="1">
                <a:solidFill>
                  <a:schemeClr val="tx1">
                    <a:lumMod val="85000"/>
                    <a:lumOff val="15000"/>
                  </a:schemeClr>
                </a:solidFill>
              </a:rPr>
              <a:t>menneske</a:t>
            </a:r>
            <a:r>
              <a:rPr lang="en-US" sz="1600" dirty="0">
                <a:solidFill>
                  <a:schemeClr val="tx1">
                    <a:lumMod val="85000"/>
                    <a:lumOff val="15000"/>
                  </a:schemeClr>
                </a:solidFill>
              </a:rPr>
              <a:t> vi </a:t>
            </a:r>
            <a:r>
              <a:rPr lang="en-US" sz="1600" dirty="0" err="1">
                <a:solidFill>
                  <a:schemeClr val="tx1">
                    <a:lumMod val="85000"/>
                    <a:lumOff val="15000"/>
                  </a:schemeClr>
                </a:solidFill>
              </a:rPr>
              <a:t>omgås</a:t>
            </a:r>
            <a:r>
              <a:rPr lang="en-US" sz="1600" dirty="0">
                <a:solidFill>
                  <a:schemeClr val="tx1">
                    <a:lumMod val="85000"/>
                    <a:lumOff val="15000"/>
                  </a:schemeClr>
                </a:solidFill>
              </a:rPr>
              <a:t> </a:t>
            </a:r>
            <a:r>
              <a:rPr lang="en-US" sz="1600" dirty="0" err="1">
                <a:solidFill>
                  <a:schemeClr val="tx1">
                    <a:lumMod val="85000"/>
                    <a:lumOff val="15000"/>
                  </a:schemeClr>
                </a:solidFill>
              </a:rPr>
              <a:t>skal</a:t>
            </a:r>
            <a:r>
              <a:rPr lang="en-US" sz="1600" dirty="0">
                <a:solidFill>
                  <a:schemeClr val="tx1">
                    <a:lumMod val="85000"/>
                    <a:lumOff val="15000"/>
                  </a:schemeClr>
                </a:solidFill>
              </a:rPr>
              <a:t> </a:t>
            </a:r>
            <a:r>
              <a:rPr lang="en-US" sz="1600" dirty="0" err="1">
                <a:solidFill>
                  <a:schemeClr val="tx1">
                    <a:lumMod val="85000"/>
                    <a:lumOff val="15000"/>
                  </a:schemeClr>
                </a:solidFill>
              </a:rPr>
              <a:t>behandles</a:t>
            </a:r>
            <a:r>
              <a:rPr lang="en-US" sz="1600" dirty="0">
                <a:solidFill>
                  <a:schemeClr val="tx1">
                    <a:lumMod val="85000"/>
                    <a:lumOff val="15000"/>
                  </a:schemeClr>
                </a:solidFill>
              </a:rPr>
              <a:t> med </a:t>
            </a:r>
            <a:r>
              <a:rPr lang="en-US" sz="1600" dirty="0" err="1">
                <a:solidFill>
                  <a:schemeClr val="tx1">
                    <a:lumMod val="85000"/>
                    <a:lumOff val="15000"/>
                  </a:schemeClr>
                </a:solidFill>
              </a:rPr>
              <a:t>respekt</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godhet</a:t>
            </a:r>
            <a:r>
              <a:rPr lang="en-US" sz="1600" dirty="0">
                <a:solidFill>
                  <a:schemeClr val="tx1">
                    <a:lumMod val="85000"/>
                    <a:lumOff val="15000"/>
                  </a:schemeClr>
                </a:solidFill>
              </a:rPr>
              <a:t> </a:t>
            </a:r>
            <a:r>
              <a:rPr lang="en-US" sz="1600" dirty="0" err="1">
                <a:solidFill>
                  <a:schemeClr val="tx1">
                    <a:lumMod val="85000"/>
                    <a:lumOff val="15000"/>
                  </a:schemeClr>
                </a:solidFill>
              </a:rPr>
              <a:t>gjør</a:t>
            </a:r>
            <a:r>
              <a:rPr lang="en-US" sz="1600" dirty="0">
                <a:solidFill>
                  <a:schemeClr val="tx1">
                    <a:lumMod val="85000"/>
                    <a:lumOff val="15000"/>
                  </a:schemeClr>
                </a:solidFill>
              </a:rPr>
              <a:t> vi det same med </a:t>
            </a:r>
            <a:r>
              <a:rPr lang="en-US" sz="1600" dirty="0" err="1">
                <a:solidFill>
                  <a:schemeClr val="tx1">
                    <a:lumMod val="85000"/>
                    <a:lumOff val="15000"/>
                  </a:schemeClr>
                </a:solidFill>
              </a:rPr>
              <a:t>naturen</a:t>
            </a:r>
            <a:r>
              <a:rPr lang="en-US" sz="1600" dirty="0">
                <a:solidFill>
                  <a:schemeClr val="tx1">
                    <a:lumMod val="85000"/>
                    <a:lumOff val="15000"/>
                  </a:schemeClr>
                </a:solidFill>
              </a:rPr>
              <a:t>. Vi har </a:t>
            </a:r>
            <a:r>
              <a:rPr lang="en-US" sz="1600" dirty="0" err="1">
                <a:solidFill>
                  <a:schemeClr val="tx1">
                    <a:lumMod val="85000"/>
                    <a:lumOff val="15000"/>
                  </a:schemeClr>
                </a:solidFill>
              </a:rPr>
              <a:t>stor</a:t>
            </a:r>
            <a:r>
              <a:rPr lang="en-US" sz="1600" dirty="0">
                <a:solidFill>
                  <a:schemeClr val="tx1">
                    <a:lumMod val="85000"/>
                    <a:lumOff val="15000"/>
                  </a:schemeClr>
                </a:solidFill>
              </a:rPr>
              <a:t> </a:t>
            </a:r>
            <a:r>
              <a:rPr lang="en-US" sz="1600" dirty="0" err="1">
                <a:solidFill>
                  <a:schemeClr val="tx1">
                    <a:lumMod val="85000"/>
                    <a:lumOff val="15000"/>
                  </a:schemeClr>
                </a:solidFill>
              </a:rPr>
              <a:t>tro</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å</a:t>
            </a:r>
            <a:r>
              <a:rPr lang="en-US" sz="1600" dirty="0">
                <a:solidFill>
                  <a:schemeClr val="tx1">
                    <a:lumMod val="85000"/>
                    <a:lumOff val="15000"/>
                  </a:schemeClr>
                </a:solidFill>
              </a:rPr>
              <a:t> </a:t>
            </a:r>
            <a:r>
              <a:rPr lang="en-US" sz="1600" dirty="0" err="1">
                <a:solidFill>
                  <a:schemeClr val="tx1">
                    <a:lumMod val="85000"/>
                    <a:lumOff val="15000"/>
                  </a:schemeClr>
                </a:solidFill>
              </a:rPr>
              <a:t>appellere</a:t>
            </a:r>
            <a:r>
              <a:rPr lang="en-US" sz="1600" dirty="0">
                <a:solidFill>
                  <a:schemeClr val="tx1">
                    <a:lumMod val="85000"/>
                    <a:lumOff val="15000"/>
                  </a:schemeClr>
                </a:solidFill>
              </a:rPr>
              <a:t> </a:t>
            </a:r>
            <a:r>
              <a:rPr lang="en-US" sz="1600" dirty="0" err="1">
                <a:solidFill>
                  <a:schemeClr val="tx1">
                    <a:lumMod val="85000"/>
                    <a:lumOff val="15000"/>
                  </a:schemeClr>
                </a:solidFill>
              </a:rPr>
              <a:t>til</a:t>
            </a:r>
            <a:r>
              <a:rPr lang="en-US" sz="1600" dirty="0">
                <a:solidFill>
                  <a:schemeClr val="tx1">
                    <a:lumMod val="85000"/>
                    <a:lumOff val="15000"/>
                  </a:schemeClr>
                </a:solidFill>
              </a:rPr>
              <a:t> </a:t>
            </a:r>
            <a:r>
              <a:rPr lang="en-US" sz="1600" dirty="0" err="1">
                <a:solidFill>
                  <a:schemeClr val="tx1">
                    <a:lumMod val="85000"/>
                    <a:lumOff val="15000"/>
                  </a:schemeClr>
                </a:solidFill>
              </a:rPr>
              <a:t>barnas</a:t>
            </a:r>
            <a:r>
              <a:rPr lang="en-US" sz="1600" dirty="0">
                <a:solidFill>
                  <a:schemeClr val="tx1">
                    <a:lumMod val="85000"/>
                    <a:lumOff val="15000"/>
                  </a:schemeClr>
                </a:solidFill>
              </a:rPr>
              <a:t> </a:t>
            </a:r>
            <a:r>
              <a:rPr lang="en-US" sz="1600" dirty="0" err="1">
                <a:solidFill>
                  <a:schemeClr val="tx1">
                    <a:lumMod val="85000"/>
                    <a:lumOff val="15000"/>
                  </a:schemeClr>
                </a:solidFill>
              </a:rPr>
              <a:t>empati</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medfølelse</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vise dem den </a:t>
            </a:r>
            <a:r>
              <a:rPr lang="en-US" sz="1600" dirty="0" err="1">
                <a:solidFill>
                  <a:schemeClr val="tx1">
                    <a:lumMod val="85000"/>
                    <a:lumOff val="15000"/>
                  </a:schemeClr>
                </a:solidFill>
              </a:rPr>
              <a:t>rette</a:t>
            </a:r>
            <a:r>
              <a:rPr lang="en-US" sz="1600" dirty="0">
                <a:solidFill>
                  <a:schemeClr val="tx1">
                    <a:lumMod val="85000"/>
                    <a:lumOff val="15000"/>
                  </a:schemeClr>
                </a:solidFill>
              </a:rPr>
              <a:t> </a:t>
            </a:r>
            <a:r>
              <a:rPr lang="en-US" sz="1600" dirty="0" err="1">
                <a:solidFill>
                  <a:schemeClr val="tx1">
                    <a:lumMod val="85000"/>
                    <a:lumOff val="15000"/>
                  </a:schemeClr>
                </a:solidFill>
              </a:rPr>
              <a:t>veien</a:t>
            </a:r>
            <a:r>
              <a:rPr lang="en-US" sz="1600" dirty="0">
                <a:solidFill>
                  <a:schemeClr val="tx1">
                    <a:lumMod val="85000"/>
                    <a:lumOff val="15000"/>
                  </a:schemeClr>
                </a:solidFill>
              </a:rPr>
              <a:t> heller </a:t>
            </a:r>
            <a:r>
              <a:rPr lang="en-US" sz="1600" dirty="0" err="1">
                <a:solidFill>
                  <a:schemeClr val="tx1">
                    <a:lumMod val="85000"/>
                    <a:lumOff val="15000"/>
                  </a:schemeClr>
                </a:solidFill>
              </a:rPr>
              <a:t>enn</a:t>
            </a:r>
            <a:r>
              <a:rPr lang="en-US" sz="1600" dirty="0">
                <a:solidFill>
                  <a:schemeClr val="tx1">
                    <a:lumMod val="85000"/>
                    <a:lumOff val="15000"/>
                  </a:schemeClr>
                </a:solidFill>
              </a:rPr>
              <a:t> </a:t>
            </a:r>
            <a:r>
              <a:rPr lang="en-US" sz="1600" dirty="0" err="1">
                <a:solidFill>
                  <a:schemeClr val="tx1">
                    <a:lumMod val="85000"/>
                    <a:lumOff val="15000"/>
                  </a:schemeClr>
                </a:solidFill>
              </a:rPr>
              <a:t>å</a:t>
            </a:r>
            <a:r>
              <a:rPr lang="en-US" sz="1600" dirty="0">
                <a:solidFill>
                  <a:schemeClr val="tx1">
                    <a:lumMod val="85000"/>
                    <a:lumOff val="15000"/>
                  </a:schemeClr>
                </a:solidFill>
              </a:rPr>
              <a:t> </a:t>
            </a:r>
            <a:r>
              <a:rPr lang="en-US" sz="1600" dirty="0" err="1">
                <a:solidFill>
                  <a:schemeClr val="tx1">
                    <a:lumMod val="85000"/>
                    <a:lumOff val="15000"/>
                  </a:schemeClr>
                </a:solidFill>
              </a:rPr>
              <a:t>gi</a:t>
            </a:r>
            <a:r>
              <a:rPr lang="en-US" sz="1600" dirty="0">
                <a:solidFill>
                  <a:schemeClr val="tx1">
                    <a:lumMod val="85000"/>
                    <a:lumOff val="15000"/>
                  </a:schemeClr>
                </a:solidFill>
              </a:rPr>
              <a:t> alt for mange </a:t>
            </a:r>
            <a:r>
              <a:rPr lang="en-US" sz="1600" dirty="0" err="1">
                <a:solidFill>
                  <a:schemeClr val="tx1">
                    <a:lumMod val="85000"/>
                    <a:lumOff val="15000"/>
                  </a:schemeClr>
                </a:solidFill>
              </a:rPr>
              <a:t>restriksjoner</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instruksjoner</a:t>
            </a:r>
            <a:r>
              <a:rPr lang="en-US" sz="1600" dirty="0">
                <a:solidFill>
                  <a:schemeClr val="tx1">
                    <a:lumMod val="85000"/>
                    <a:lumOff val="15000"/>
                  </a:schemeClr>
                </a:solidFill>
              </a:rPr>
              <a:t>. Barn </a:t>
            </a:r>
            <a:r>
              <a:rPr lang="en-US" sz="1600" dirty="0" err="1">
                <a:solidFill>
                  <a:schemeClr val="tx1">
                    <a:lumMod val="85000"/>
                    <a:lumOff val="15000"/>
                  </a:schemeClr>
                </a:solidFill>
              </a:rPr>
              <a:t>må</a:t>
            </a:r>
            <a:r>
              <a:rPr lang="en-US" sz="1600" dirty="0">
                <a:solidFill>
                  <a:schemeClr val="tx1">
                    <a:lumMod val="85000"/>
                    <a:lumOff val="15000"/>
                  </a:schemeClr>
                </a:solidFill>
              </a:rPr>
              <a:t> </a:t>
            </a:r>
            <a:r>
              <a:rPr lang="en-US" sz="1600" dirty="0" err="1">
                <a:solidFill>
                  <a:schemeClr val="tx1">
                    <a:lumMod val="85000"/>
                    <a:lumOff val="15000"/>
                  </a:schemeClr>
                </a:solidFill>
              </a:rPr>
              <a:t>erfare</a:t>
            </a:r>
            <a:r>
              <a:rPr lang="en-US" sz="1600" dirty="0">
                <a:solidFill>
                  <a:schemeClr val="tx1">
                    <a:lumMod val="85000"/>
                    <a:lumOff val="15000"/>
                  </a:schemeClr>
                </a:solidFill>
              </a:rPr>
              <a:t> det de </a:t>
            </a:r>
            <a:r>
              <a:rPr lang="en-US" sz="1600" dirty="0" err="1">
                <a:solidFill>
                  <a:schemeClr val="tx1">
                    <a:lumMod val="85000"/>
                    <a:lumOff val="15000"/>
                  </a:schemeClr>
                </a:solidFill>
              </a:rPr>
              <a:t>skal</a:t>
            </a:r>
            <a:r>
              <a:rPr lang="en-US" sz="1600" dirty="0">
                <a:solidFill>
                  <a:schemeClr val="tx1">
                    <a:lumMod val="85000"/>
                    <a:lumOff val="15000"/>
                  </a:schemeClr>
                </a:solidFill>
              </a:rPr>
              <a:t> </a:t>
            </a:r>
            <a:r>
              <a:rPr lang="en-US" sz="1600" dirty="0" err="1">
                <a:solidFill>
                  <a:schemeClr val="tx1">
                    <a:lumMod val="85000"/>
                    <a:lumOff val="15000"/>
                  </a:schemeClr>
                </a:solidFill>
              </a:rPr>
              <a:t>lære</a:t>
            </a:r>
            <a:r>
              <a:rPr lang="en-US" sz="1600" dirty="0">
                <a:solidFill>
                  <a:schemeClr val="tx1">
                    <a:lumMod val="85000"/>
                    <a:lumOff val="15000"/>
                  </a:schemeClr>
                </a:solidFill>
              </a:rPr>
              <a:t>.</a:t>
            </a:r>
          </a:p>
          <a:p>
            <a:pPr defTabSz="914400">
              <a:lnSpc>
                <a:spcPct val="90000"/>
              </a:lnSpc>
              <a:spcBef>
                <a:spcPts val="1000"/>
              </a:spcBef>
              <a:buClr>
                <a:schemeClr val="accent2"/>
              </a:buClr>
            </a:pPr>
            <a:r>
              <a:rPr lang="en-US" sz="1600" dirty="0">
                <a:solidFill>
                  <a:schemeClr val="tx1">
                    <a:lumMod val="85000"/>
                    <a:lumOff val="15000"/>
                  </a:schemeClr>
                </a:solidFill>
              </a:rPr>
              <a:t>«</a:t>
            </a:r>
            <a:r>
              <a:rPr lang="en-US" sz="1600" i="1" dirty="0" err="1">
                <a:solidFill>
                  <a:schemeClr val="tx1">
                    <a:lumMod val="85000"/>
                    <a:lumOff val="15000"/>
                  </a:schemeClr>
                </a:solidFill>
              </a:rPr>
              <a:t>Barnehagen</a:t>
            </a:r>
            <a:r>
              <a:rPr lang="en-US" sz="1600" i="1" dirty="0">
                <a:solidFill>
                  <a:schemeClr val="tx1">
                    <a:lumMod val="85000"/>
                    <a:lumOff val="15000"/>
                  </a:schemeClr>
                </a:solidFill>
              </a:rPr>
              <a:t> </a:t>
            </a:r>
            <a:r>
              <a:rPr lang="en-US" sz="1600" i="1" dirty="0" err="1">
                <a:solidFill>
                  <a:schemeClr val="tx1">
                    <a:lumMod val="85000"/>
                    <a:lumOff val="15000"/>
                  </a:schemeClr>
                </a:solidFill>
              </a:rPr>
              <a:t>skal</a:t>
            </a:r>
            <a:r>
              <a:rPr lang="en-US" sz="1600" i="1" dirty="0">
                <a:solidFill>
                  <a:schemeClr val="tx1">
                    <a:lumMod val="85000"/>
                    <a:lumOff val="15000"/>
                  </a:schemeClr>
                </a:solidFill>
              </a:rPr>
              <a:t> </a:t>
            </a:r>
            <a:r>
              <a:rPr lang="en-US" sz="1600" i="1" dirty="0" err="1">
                <a:solidFill>
                  <a:schemeClr val="tx1">
                    <a:lumMod val="85000"/>
                    <a:lumOff val="15000"/>
                  </a:schemeClr>
                </a:solidFill>
              </a:rPr>
              <a:t>legge</a:t>
            </a:r>
            <a:r>
              <a:rPr lang="en-US" sz="1600" i="1" dirty="0">
                <a:solidFill>
                  <a:schemeClr val="tx1">
                    <a:lumMod val="85000"/>
                    <a:lumOff val="15000"/>
                  </a:schemeClr>
                </a:solidFill>
              </a:rPr>
              <a:t> </a:t>
            </a:r>
            <a:r>
              <a:rPr lang="en-US" sz="1600" i="1" dirty="0" err="1">
                <a:solidFill>
                  <a:schemeClr val="tx1">
                    <a:lumMod val="85000"/>
                    <a:lumOff val="15000"/>
                  </a:schemeClr>
                </a:solidFill>
              </a:rPr>
              <a:t>grunnlag</a:t>
            </a:r>
            <a:r>
              <a:rPr lang="en-US" sz="1600" i="1" dirty="0">
                <a:solidFill>
                  <a:schemeClr val="tx1">
                    <a:lumMod val="85000"/>
                    <a:lumOff val="15000"/>
                  </a:schemeClr>
                </a:solidFill>
              </a:rPr>
              <a:t> for </a:t>
            </a:r>
            <a:r>
              <a:rPr lang="en-US" sz="1600" i="1" dirty="0" err="1">
                <a:solidFill>
                  <a:schemeClr val="tx1">
                    <a:lumMod val="85000"/>
                    <a:lumOff val="15000"/>
                  </a:schemeClr>
                </a:solidFill>
              </a:rPr>
              <a:t>barnas</a:t>
            </a:r>
            <a:r>
              <a:rPr lang="en-US" sz="1600" i="1" dirty="0">
                <a:solidFill>
                  <a:schemeClr val="tx1">
                    <a:lumMod val="85000"/>
                    <a:lumOff val="15000"/>
                  </a:schemeClr>
                </a:solidFill>
              </a:rPr>
              <a:t> </a:t>
            </a:r>
            <a:r>
              <a:rPr lang="en-US" sz="1600" i="1" dirty="0" err="1">
                <a:solidFill>
                  <a:schemeClr val="tx1">
                    <a:lumMod val="85000"/>
                    <a:lumOff val="15000"/>
                  </a:schemeClr>
                </a:solidFill>
              </a:rPr>
              <a:t>evne</a:t>
            </a:r>
            <a:r>
              <a:rPr lang="en-US" sz="1600" i="1" dirty="0">
                <a:solidFill>
                  <a:schemeClr val="tx1">
                    <a:lumMod val="85000"/>
                    <a:lumOff val="15000"/>
                  </a:schemeClr>
                </a:solidFill>
              </a:rPr>
              <a:t> </a:t>
            </a:r>
            <a:r>
              <a:rPr lang="en-US" sz="1600" i="1" dirty="0" err="1">
                <a:solidFill>
                  <a:schemeClr val="tx1">
                    <a:lumMod val="85000"/>
                    <a:lumOff val="15000"/>
                  </a:schemeClr>
                </a:solidFill>
              </a:rPr>
              <a:t>til</a:t>
            </a:r>
            <a:r>
              <a:rPr lang="en-US" sz="1600" i="1" dirty="0">
                <a:solidFill>
                  <a:schemeClr val="tx1">
                    <a:lumMod val="85000"/>
                    <a:lumOff val="15000"/>
                  </a:schemeClr>
                </a:solidFill>
              </a:rPr>
              <a:t> </a:t>
            </a:r>
            <a:r>
              <a:rPr lang="en-US" sz="1600" i="1" dirty="0" err="1">
                <a:solidFill>
                  <a:schemeClr val="tx1">
                    <a:lumMod val="85000"/>
                    <a:lumOff val="15000"/>
                  </a:schemeClr>
                </a:solidFill>
              </a:rPr>
              <a:t>å</a:t>
            </a:r>
            <a:r>
              <a:rPr lang="en-US" sz="1600" i="1" dirty="0">
                <a:solidFill>
                  <a:schemeClr val="tx1">
                    <a:lumMod val="85000"/>
                    <a:lumOff val="15000"/>
                  </a:schemeClr>
                </a:solidFill>
              </a:rPr>
              <a:t> </a:t>
            </a:r>
            <a:r>
              <a:rPr lang="en-US" sz="1600" i="1" dirty="0" err="1">
                <a:solidFill>
                  <a:schemeClr val="tx1">
                    <a:lumMod val="85000"/>
                    <a:lumOff val="15000"/>
                  </a:schemeClr>
                </a:solidFill>
              </a:rPr>
              <a:t>tenke</a:t>
            </a:r>
            <a:r>
              <a:rPr lang="en-US" sz="1600" i="1" dirty="0">
                <a:solidFill>
                  <a:schemeClr val="tx1">
                    <a:lumMod val="85000"/>
                    <a:lumOff val="15000"/>
                  </a:schemeClr>
                </a:solidFill>
              </a:rPr>
              <a:t> </a:t>
            </a:r>
            <a:r>
              <a:rPr lang="en-US" sz="1600" i="1" dirty="0" err="1">
                <a:solidFill>
                  <a:schemeClr val="tx1">
                    <a:lumMod val="85000"/>
                    <a:lumOff val="15000"/>
                  </a:schemeClr>
                </a:solidFill>
              </a:rPr>
              <a:t>kritisk</a:t>
            </a:r>
            <a:r>
              <a:rPr lang="en-US" sz="1600" i="1" dirty="0">
                <a:solidFill>
                  <a:schemeClr val="tx1">
                    <a:lumMod val="85000"/>
                    <a:lumOff val="15000"/>
                  </a:schemeClr>
                </a:solidFill>
              </a:rPr>
              <a:t>, handle </a:t>
            </a:r>
            <a:r>
              <a:rPr lang="en-US" sz="1600" i="1" dirty="0" err="1">
                <a:solidFill>
                  <a:schemeClr val="tx1">
                    <a:lumMod val="85000"/>
                    <a:lumOff val="15000"/>
                  </a:schemeClr>
                </a:solidFill>
              </a:rPr>
              <a:t>etisk</a:t>
            </a:r>
            <a:r>
              <a:rPr lang="en-US" sz="1600" i="1" dirty="0">
                <a:solidFill>
                  <a:schemeClr val="tx1">
                    <a:lumMod val="85000"/>
                    <a:lumOff val="15000"/>
                  </a:schemeClr>
                </a:solidFill>
              </a:rPr>
              <a:t> </a:t>
            </a:r>
            <a:r>
              <a:rPr lang="en-US" sz="1600" i="1" dirty="0" err="1">
                <a:solidFill>
                  <a:schemeClr val="tx1">
                    <a:lumMod val="85000"/>
                    <a:lumOff val="15000"/>
                  </a:schemeClr>
                </a:solidFill>
              </a:rPr>
              <a:t>og</a:t>
            </a:r>
            <a:r>
              <a:rPr lang="en-US" sz="1600" i="1" dirty="0">
                <a:solidFill>
                  <a:schemeClr val="tx1">
                    <a:lumMod val="85000"/>
                    <a:lumOff val="15000"/>
                  </a:schemeClr>
                </a:solidFill>
              </a:rPr>
              <a:t> vise </a:t>
            </a:r>
            <a:r>
              <a:rPr lang="en-US" sz="1600" i="1" dirty="0" err="1">
                <a:solidFill>
                  <a:schemeClr val="tx1">
                    <a:lumMod val="85000"/>
                    <a:lumOff val="15000"/>
                  </a:schemeClr>
                </a:solidFill>
              </a:rPr>
              <a:t>solidaritet</a:t>
            </a:r>
            <a:r>
              <a:rPr lang="en-US" sz="1600" i="1" dirty="0">
                <a:solidFill>
                  <a:schemeClr val="tx1">
                    <a:lumMod val="85000"/>
                    <a:lumOff val="15000"/>
                  </a:schemeClr>
                </a:solidFill>
              </a:rPr>
              <a:t>. </a:t>
            </a:r>
            <a:r>
              <a:rPr lang="en-US" sz="1600" i="1" dirty="0" err="1">
                <a:solidFill>
                  <a:schemeClr val="tx1">
                    <a:lumMod val="85000"/>
                    <a:lumOff val="15000"/>
                  </a:schemeClr>
                </a:solidFill>
              </a:rPr>
              <a:t>Barna</a:t>
            </a:r>
            <a:r>
              <a:rPr lang="en-US" sz="1600" i="1" dirty="0">
                <a:solidFill>
                  <a:schemeClr val="tx1">
                    <a:lumMod val="85000"/>
                    <a:lumOff val="15000"/>
                  </a:schemeClr>
                </a:solidFill>
              </a:rPr>
              <a:t> </a:t>
            </a:r>
            <a:r>
              <a:rPr lang="en-US" sz="1600" i="1" dirty="0" err="1">
                <a:solidFill>
                  <a:schemeClr val="tx1">
                    <a:lumMod val="85000"/>
                    <a:lumOff val="15000"/>
                  </a:schemeClr>
                </a:solidFill>
              </a:rPr>
              <a:t>skal</a:t>
            </a:r>
            <a:r>
              <a:rPr lang="en-US" sz="1600" i="1" dirty="0">
                <a:solidFill>
                  <a:schemeClr val="tx1">
                    <a:lumMod val="85000"/>
                    <a:lumOff val="15000"/>
                  </a:schemeClr>
                </a:solidFill>
              </a:rPr>
              <a:t> </a:t>
            </a:r>
            <a:r>
              <a:rPr lang="en-US" sz="1600" i="1" dirty="0" err="1">
                <a:solidFill>
                  <a:schemeClr val="tx1">
                    <a:lumMod val="85000"/>
                    <a:lumOff val="15000"/>
                  </a:schemeClr>
                </a:solidFill>
              </a:rPr>
              <a:t>gjøre</a:t>
            </a:r>
            <a:r>
              <a:rPr lang="en-US" sz="1600" i="1" dirty="0">
                <a:solidFill>
                  <a:schemeClr val="tx1">
                    <a:lumMod val="85000"/>
                    <a:lumOff val="15000"/>
                  </a:schemeClr>
                </a:solidFill>
              </a:rPr>
              <a:t> </a:t>
            </a:r>
            <a:r>
              <a:rPr lang="en-US" sz="1600" i="1" dirty="0" err="1">
                <a:solidFill>
                  <a:schemeClr val="tx1">
                    <a:lumMod val="85000"/>
                    <a:lumOff val="15000"/>
                  </a:schemeClr>
                </a:solidFill>
              </a:rPr>
              <a:t>erfaringer</a:t>
            </a:r>
            <a:r>
              <a:rPr lang="en-US" sz="1600" i="1" dirty="0">
                <a:solidFill>
                  <a:schemeClr val="tx1">
                    <a:lumMod val="85000"/>
                    <a:lumOff val="15000"/>
                  </a:schemeClr>
                </a:solidFill>
              </a:rPr>
              <a:t> med </a:t>
            </a:r>
            <a:r>
              <a:rPr lang="en-US" sz="1600" i="1" dirty="0" err="1">
                <a:solidFill>
                  <a:schemeClr val="tx1">
                    <a:lumMod val="85000"/>
                    <a:lumOff val="15000"/>
                  </a:schemeClr>
                </a:solidFill>
              </a:rPr>
              <a:t>å</a:t>
            </a:r>
            <a:r>
              <a:rPr lang="en-US" sz="1600" i="1" dirty="0">
                <a:solidFill>
                  <a:schemeClr val="tx1">
                    <a:lumMod val="85000"/>
                    <a:lumOff val="15000"/>
                  </a:schemeClr>
                </a:solidFill>
              </a:rPr>
              <a:t> </a:t>
            </a:r>
            <a:r>
              <a:rPr lang="en-US" sz="1600" i="1" dirty="0" err="1">
                <a:solidFill>
                  <a:schemeClr val="tx1">
                    <a:lumMod val="85000"/>
                    <a:lumOff val="15000"/>
                  </a:schemeClr>
                </a:solidFill>
              </a:rPr>
              <a:t>gi</a:t>
            </a:r>
            <a:r>
              <a:rPr lang="en-US" sz="1600" i="1" dirty="0">
                <a:solidFill>
                  <a:schemeClr val="tx1">
                    <a:lumMod val="85000"/>
                    <a:lumOff val="15000"/>
                  </a:schemeClr>
                </a:solidFill>
              </a:rPr>
              <a:t> </a:t>
            </a:r>
            <a:r>
              <a:rPr lang="en-US" sz="1600" i="1" dirty="0" err="1">
                <a:solidFill>
                  <a:schemeClr val="tx1">
                    <a:lumMod val="85000"/>
                    <a:lumOff val="15000"/>
                  </a:schemeClr>
                </a:solidFill>
              </a:rPr>
              <a:t>omsorg</a:t>
            </a:r>
            <a:r>
              <a:rPr lang="en-US" sz="1600" i="1" dirty="0">
                <a:solidFill>
                  <a:schemeClr val="tx1">
                    <a:lumMod val="85000"/>
                    <a:lumOff val="15000"/>
                  </a:schemeClr>
                </a:solidFill>
              </a:rPr>
              <a:t> </a:t>
            </a:r>
            <a:r>
              <a:rPr lang="en-US" sz="1600" i="1" dirty="0" err="1">
                <a:solidFill>
                  <a:schemeClr val="tx1">
                    <a:lumMod val="85000"/>
                    <a:lumOff val="15000"/>
                  </a:schemeClr>
                </a:solidFill>
              </a:rPr>
              <a:t>og</a:t>
            </a:r>
            <a:r>
              <a:rPr lang="en-US" sz="1600" i="1" dirty="0">
                <a:solidFill>
                  <a:schemeClr val="tx1">
                    <a:lumMod val="85000"/>
                    <a:lumOff val="15000"/>
                  </a:schemeClr>
                </a:solidFill>
              </a:rPr>
              <a:t> ta </a:t>
            </a:r>
            <a:r>
              <a:rPr lang="en-US" sz="1600" i="1" dirty="0" err="1">
                <a:solidFill>
                  <a:schemeClr val="tx1">
                    <a:lumMod val="85000"/>
                    <a:lumOff val="15000"/>
                  </a:schemeClr>
                </a:solidFill>
              </a:rPr>
              <a:t>vare</a:t>
            </a:r>
            <a:r>
              <a:rPr lang="en-US" sz="1600" i="1" dirty="0">
                <a:solidFill>
                  <a:schemeClr val="tx1">
                    <a:lumMod val="85000"/>
                    <a:lumOff val="15000"/>
                  </a:schemeClr>
                </a:solidFill>
              </a:rPr>
              <a:t> </a:t>
            </a:r>
            <a:r>
              <a:rPr lang="en-US" sz="1600" i="1" dirty="0" err="1">
                <a:solidFill>
                  <a:schemeClr val="tx1">
                    <a:lumMod val="85000"/>
                    <a:lumOff val="15000"/>
                  </a:schemeClr>
                </a:solidFill>
              </a:rPr>
              <a:t>på</a:t>
            </a:r>
            <a:r>
              <a:rPr lang="en-US" sz="1600" i="1" dirty="0">
                <a:solidFill>
                  <a:schemeClr val="tx1">
                    <a:lumMod val="85000"/>
                    <a:lumOff val="15000"/>
                  </a:schemeClr>
                </a:solidFill>
              </a:rPr>
              <a:t> </a:t>
            </a:r>
            <a:r>
              <a:rPr lang="en-US" sz="1600" i="1" dirty="0" err="1">
                <a:solidFill>
                  <a:schemeClr val="tx1">
                    <a:lumMod val="85000"/>
                    <a:lumOff val="15000"/>
                  </a:schemeClr>
                </a:solidFill>
              </a:rPr>
              <a:t>omgivelsene</a:t>
            </a:r>
            <a:r>
              <a:rPr lang="en-US" sz="1600" i="1" dirty="0">
                <a:solidFill>
                  <a:schemeClr val="tx1">
                    <a:lumMod val="85000"/>
                    <a:lumOff val="15000"/>
                  </a:schemeClr>
                </a:solidFill>
              </a:rPr>
              <a:t> </a:t>
            </a:r>
            <a:r>
              <a:rPr lang="en-US" sz="1600" i="1" dirty="0" err="1">
                <a:solidFill>
                  <a:schemeClr val="tx1">
                    <a:lumMod val="85000"/>
                    <a:lumOff val="15000"/>
                  </a:schemeClr>
                </a:solidFill>
              </a:rPr>
              <a:t>og</a:t>
            </a:r>
            <a:r>
              <a:rPr lang="en-US" sz="1600" i="1" dirty="0">
                <a:solidFill>
                  <a:schemeClr val="tx1">
                    <a:lumMod val="85000"/>
                    <a:lumOff val="15000"/>
                  </a:schemeClr>
                </a:solidFill>
              </a:rPr>
              <a:t> </a:t>
            </a:r>
            <a:r>
              <a:rPr lang="en-US" sz="1600" i="1" dirty="0" err="1">
                <a:solidFill>
                  <a:schemeClr val="tx1">
                    <a:lumMod val="85000"/>
                    <a:lumOff val="15000"/>
                  </a:schemeClr>
                </a:solidFill>
              </a:rPr>
              <a:t>naturen</a:t>
            </a:r>
            <a:r>
              <a:rPr lang="en-US" sz="1600" dirty="0">
                <a:solidFill>
                  <a:schemeClr val="tx1">
                    <a:lumMod val="85000"/>
                    <a:lumOff val="15000"/>
                  </a:schemeClr>
                </a:solidFill>
              </a:rPr>
              <a:t>.» - </a:t>
            </a:r>
            <a:r>
              <a:rPr lang="en-US" sz="1600" dirty="0" err="1">
                <a:solidFill>
                  <a:schemeClr val="tx1">
                    <a:lumMod val="85000"/>
                    <a:lumOff val="15000"/>
                  </a:schemeClr>
                </a:solidFill>
              </a:rPr>
              <a:t>Rammeplan</a:t>
            </a:r>
            <a:r>
              <a:rPr lang="en-US" sz="1600" dirty="0">
                <a:solidFill>
                  <a:schemeClr val="tx1">
                    <a:lumMod val="85000"/>
                    <a:lumOff val="15000"/>
                  </a:schemeClr>
                </a:solidFill>
              </a:rPr>
              <a:t> for </a:t>
            </a:r>
            <a:r>
              <a:rPr lang="en-US" sz="1600" dirty="0" err="1">
                <a:solidFill>
                  <a:schemeClr val="tx1">
                    <a:lumMod val="85000"/>
                    <a:lumOff val="15000"/>
                  </a:schemeClr>
                </a:solidFill>
              </a:rPr>
              <a:t>barnehagen</a:t>
            </a:r>
            <a:endParaRPr lang="en-US" sz="1600" dirty="0">
              <a:solidFill>
                <a:schemeClr val="tx1">
                  <a:lumMod val="85000"/>
                  <a:lumOff val="15000"/>
                </a:schemeClr>
              </a:solidFill>
            </a:endParaRPr>
          </a:p>
          <a:p>
            <a:pPr defTabSz="914400">
              <a:lnSpc>
                <a:spcPct val="90000"/>
              </a:lnSpc>
              <a:spcBef>
                <a:spcPts val="1000"/>
              </a:spcBef>
              <a:buClr>
                <a:schemeClr val="accent2"/>
              </a:buClr>
            </a:pPr>
            <a:r>
              <a:rPr lang="en-US" sz="1600" dirty="0">
                <a:solidFill>
                  <a:schemeClr val="tx1">
                    <a:lumMod val="85000"/>
                    <a:lumOff val="15000"/>
                  </a:schemeClr>
                </a:solidFill>
              </a:rPr>
              <a:t>Vi </a:t>
            </a:r>
            <a:r>
              <a:rPr lang="en-US" sz="1600" dirty="0" err="1">
                <a:solidFill>
                  <a:schemeClr val="tx1">
                    <a:lumMod val="85000"/>
                    <a:lumOff val="15000"/>
                  </a:schemeClr>
                </a:solidFill>
              </a:rPr>
              <a:t>ønsker</a:t>
            </a:r>
            <a:r>
              <a:rPr lang="en-US" sz="1600" dirty="0">
                <a:solidFill>
                  <a:schemeClr val="tx1">
                    <a:lumMod val="85000"/>
                    <a:lumOff val="15000"/>
                  </a:schemeClr>
                </a:solidFill>
              </a:rPr>
              <a:t> </a:t>
            </a:r>
            <a:r>
              <a:rPr lang="en-US" sz="1600" dirty="0" err="1">
                <a:solidFill>
                  <a:schemeClr val="tx1">
                    <a:lumMod val="85000"/>
                    <a:lumOff val="15000"/>
                  </a:schemeClr>
                </a:solidFill>
              </a:rPr>
              <a:t>å</a:t>
            </a:r>
            <a:r>
              <a:rPr lang="en-US" sz="1600" dirty="0">
                <a:solidFill>
                  <a:schemeClr val="tx1">
                    <a:lumMod val="85000"/>
                    <a:lumOff val="15000"/>
                  </a:schemeClr>
                </a:solidFill>
              </a:rPr>
              <a:t> </a:t>
            </a:r>
            <a:r>
              <a:rPr lang="en-US" sz="1600" dirty="0" err="1">
                <a:solidFill>
                  <a:schemeClr val="tx1">
                    <a:lumMod val="85000"/>
                    <a:lumOff val="15000"/>
                  </a:schemeClr>
                </a:solidFill>
              </a:rPr>
              <a:t>gjøre</a:t>
            </a:r>
            <a:r>
              <a:rPr lang="en-US" sz="1600" dirty="0">
                <a:solidFill>
                  <a:schemeClr val="tx1">
                    <a:lumMod val="85000"/>
                    <a:lumOff val="15000"/>
                  </a:schemeClr>
                </a:solidFill>
              </a:rPr>
              <a:t> </a:t>
            </a:r>
            <a:r>
              <a:rPr lang="en-US" sz="1600" dirty="0" err="1">
                <a:solidFill>
                  <a:schemeClr val="tx1">
                    <a:lumMod val="85000"/>
                    <a:lumOff val="15000"/>
                  </a:schemeClr>
                </a:solidFill>
              </a:rPr>
              <a:t>mer</a:t>
            </a:r>
            <a:r>
              <a:rPr lang="en-US" sz="1600" dirty="0">
                <a:solidFill>
                  <a:schemeClr val="tx1">
                    <a:lumMod val="85000"/>
                    <a:lumOff val="15000"/>
                  </a:schemeClr>
                </a:solidFill>
              </a:rPr>
              <a:t> av det vi alt </a:t>
            </a:r>
            <a:r>
              <a:rPr lang="en-US" sz="1600" dirty="0" err="1">
                <a:solidFill>
                  <a:schemeClr val="tx1">
                    <a:lumMod val="85000"/>
                    <a:lumOff val="15000"/>
                  </a:schemeClr>
                </a:solidFill>
              </a:rPr>
              <a:t>gjør</a:t>
            </a:r>
            <a:r>
              <a:rPr lang="en-US" sz="1600" dirty="0">
                <a:solidFill>
                  <a:schemeClr val="tx1">
                    <a:lumMod val="85000"/>
                    <a:lumOff val="15000"/>
                  </a:schemeClr>
                </a:solidFill>
              </a:rPr>
              <a:t> for </a:t>
            </a:r>
            <a:r>
              <a:rPr lang="en-US" sz="1600" dirty="0" err="1">
                <a:solidFill>
                  <a:schemeClr val="tx1">
                    <a:lumMod val="85000"/>
                    <a:lumOff val="15000"/>
                  </a:schemeClr>
                </a:solidFill>
              </a:rPr>
              <a:t>å</a:t>
            </a:r>
            <a:r>
              <a:rPr lang="en-US" sz="1600" dirty="0">
                <a:solidFill>
                  <a:schemeClr val="tx1">
                    <a:lumMod val="85000"/>
                    <a:lumOff val="15000"/>
                  </a:schemeClr>
                </a:solidFill>
              </a:rPr>
              <a:t> ta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miljøet</a:t>
            </a:r>
            <a:r>
              <a:rPr lang="en-US" sz="1600" dirty="0">
                <a:solidFill>
                  <a:schemeClr val="tx1">
                    <a:lumMod val="85000"/>
                    <a:lumOff val="15000"/>
                  </a:schemeClr>
                </a:solidFill>
              </a:rPr>
              <a:t> </a:t>
            </a:r>
            <a:r>
              <a:rPr lang="en-US" sz="1600" dirty="0" err="1">
                <a:solidFill>
                  <a:schemeClr val="tx1">
                    <a:lumMod val="85000"/>
                    <a:lumOff val="15000"/>
                  </a:schemeClr>
                </a:solidFill>
              </a:rPr>
              <a:t>rundt</a:t>
            </a:r>
            <a:r>
              <a:rPr lang="en-US" sz="1600" dirty="0">
                <a:solidFill>
                  <a:schemeClr val="tx1">
                    <a:lumMod val="85000"/>
                    <a:lumOff val="15000"/>
                  </a:schemeClr>
                </a:solidFill>
              </a:rPr>
              <a:t> </a:t>
            </a:r>
            <a:r>
              <a:rPr lang="en-US" sz="1600" dirty="0" err="1">
                <a:solidFill>
                  <a:schemeClr val="tx1">
                    <a:lumMod val="85000"/>
                    <a:lumOff val="15000"/>
                  </a:schemeClr>
                </a:solidFill>
              </a:rPr>
              <a:t>oss</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bidra</a:t>
            </a:r>
            <a:r>
              <a:rPr lang="en-US" sz="1600" dirty="0">
                <a:solidFill>
                  <a:schemeClr val="tx1">
                    <a:lumMod val="85000"/>
                    <a:lumOff val="15000"/>
                  </a:schemeClr>
                </a:solidFill>
              </a:rPr>
              <a:t> </a:t>
            </a:r>
            <a:r>
              <a:rPr lang="en-US" sz="1600" dirty="0" err="1">
                <a:solidFill>
                  <a:schemeClr val="tx1">
                    <a:lumMod val="85000"/>
                    <a:lumOff val="15000"/>
                  </a:schemeClr>
                </a:solidFill>
              </a:rPr>
              <a:t>til</a:t>
            </a:r>
            <a:r>
              <a:rPr lang="en-US" sz="1600" dirty="0">
                <a:solidFill>
                  <a:schemeClr val="tx1">
                    <a:lumMod val="85000"/>
                    <a:lumOff val="15000"/>
                  </a:schemeClr>
                </a:solidFill>
              </a:rPr>
              <a:t> at </a:t>
            </a:r>
            <a:r>
              <a:rPr lang="en-US" sz="1600" dirty="0" err="1">
                <a:solidFill>
                  <a:schemeClr val="tx1">
                    <a:lumMod val="85000"/>
                    <a:lumOff val="15000"/>
                  </a:schemeClr>
                </a:solidFill>
              </a:rPr>
              <a:t>fremtidige</a:t>
            </a:r>
            <a:r>
              <a:rPr lang="en-US" sz="1600" dirty="0">
                <a:solidFill>
                  <a:schemeClr val="tx1">
                    <a:lumMod val="85000"/>
                    <a:lumOff val="15000"/>
                  </a:schemeClr>
                </a:solidFill>
              </a:rPr>
              <a:t> </a:t>
            </a:r>
            <a:r>
              <a:rPr lang="en-US" sz="1600" dirty="0" err="1">
                <a:solidFill>
                  <a:schemeClr val="tx1">
                    <a:lumMod val="85000"/>
                    <a:lumOff val="15000"/>
                  </a:schemeClr>
                </a:solidFill>
              </a:rPr>
              <a:t>generasjoner</a:t>
            </a:r>
            <a:r>
              <a:rPr lang="en-US" sz="1600" dirty="0">
                <a:solidFill>
                  <a:schemeClr val="tx1">
                    <a:lumMod val="85000"/>
                    <a:lumOff val="15000"/>
                  </a:schemeClr>
                </a:solidFill>
              </a:rPr>
              <a:t>, </a:t>
            </a:r>
            <a:r>
              <a:rPr lang="en-US" sz="1600" dirty="0" err="1">
                <a:solidFill>
                  <a:schemeClr val="tx1">
                    <a:lumMod val="85000"/>
                    <a:lumOff val="15000"/>
                  </a:schemeClr>
                </a:solidFill>
              </a:rPr>
              <a:t>som</a:t>
            </a:r>
            <a:r>
              <a:rPr lang="en-US" sz="1600" dirty="0">
                <a:solidFill>
                  <a:schemeClr val="tx1">
                    <a:lumMod val="85000"/>
                    <a:lumOff val="15000"/>
                  </a:schemeClr>
                </a:solidFill>
              </a:rPr>
              <a:t> </a:t>
            </a:r>
            <a:r>
              <a:rPr lang="en-US" sz="1600" dirty="0" err="1">
                <a:solidFill>
                  <a:schemeClr val="tx1">
                    <a:lumMod val="85000"/>
                    <a:lumOff val="15000"/>
                  </a:schemeClr>
                </a:solidFill>
              </a:rPr>
              <a:t>oss</a:t>
            </a:r>
            <a:r>
              <a:rPr lang="en-US" sz="1600" dirty="0">
                <a:solidFill>
                  <a:schemeClr val="tx1">
                    <a:lumMod val="85000"/>
                    <a:lumOff val="15000"/>
                  </a:schemeClr>
                </a:solidFill>
              </a:rPr>
              <a:t>, </a:t>
            </a:r>
            <a:r>
              <a:rPr lang="en-US" sz="1600" dirty="0" err="1">
                <a:solidFill>
                  <a:schemeClr val="tx1">
                    <a:lumMod val="85000"/>
                    <a:lumOff val="15000"/>
                  </a:schemeClr>
                </a:solidFill>
              </a:rPr>
              <a:t>også</a:t>
            </a:r>
            <a:r>
              <a:rPr lang="en-US" sz="1600" dirty="0">
                <a:solidFill>
                  <a:schemeClr val="tx1">
                    <a:lumMod val="85000"/>
                    <a:lumOff val="15000"/>
                  </a:schemeClr>
                </a:solidFill>
              </a:rPr>
              <a:t> </a:t>
            </a:r>
            <a:r>
              <a:rPr lang="en-US" sz="1600" dirty="0" err="1">
                <a:solidFill>
                  <a:schemeClr val="tx1">
                    <a:lumMod val="85000"/>
                    <a:lumOff val="15000"/>
                  </a:schemeClr>
                </a:solidFill>
              </a:rPr>
              <a:t>får</a:t>
            </a:r>
            <a:r>
              <a:rPr lang="en-US" sz="1600" dirty="0">
                <a:solidFill>
                  <a:schemeClr val="tx1">
                    <a:lumMod val="85000"/>
                    <a:lumOff val="15000"/>
                  </a:schemeClr>
                </a:solidFill>
              </a:rPr>
              <a:t> </a:t>
            </a:r>
            <a:r>
              <a:rPr lang="en-US" sz="1600" dirty="0" err="1">
                <a:solidFill>
                  <a:schemeClr val="tx1">
                    <a:lumMod val="85000"/>
                    <a:lumOff val="15000"/>
                  </a:schemeClr>
                </a:solidFill>
              </a:rPr>
              <a:t>dekket</a:t>
            </a:r>
            <a:r>
              <a:rPr lang="en-US" sz="1600" dirty="0">
                <a:solidFill>
                  <a:schemeClr val="tx1">
                    <a:lumMod val="85000"/>
                    <a:lumOff val="15000"/>
                  </a:schemeClr>
                </a:solidFill>
              </a:rPr>
              <a:t> sine </a:t>
            </a:r>
            <a:r>
              <a:rPr lang="en-US" sz="1600" dirty="0" err="1">
                <a:solidFill>
                  <a:schemeClr val="tx1">
                    <a:lumMod val="85000"/>
                    <a:lumOff val="15000"/>
                  </a:schemeClr>
                </a:solidFill>
              </a:rPr>
              <a:t>behov</a:t>
            </a:r>
            <a:r>
              <a:rPr lang="en-US" sz="1600" dirty="0">
                <a:solidFill>
                  <a:schemeClr val="tx1">
                    <a:lumMod val="85000"/>
                    <a:lumOff val="15000"/>
                  </a:schemeClr>
                </a:solidFill>
              </a:rPr>
              <a:t> her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jorden</a:t>
            </a:r>
            <a:r>
              <a:rPr lang="en-US" sz="1600" dirty="0">
                <a:solidFill>
                  <a:schemeClr val="tx1">
                    <a:lumMod val="85000"/>
                    <a:lumOff val="15000"/>
                  </a:schemeClr>
                </a:solidFill>
              </a:rPr>
              <a:t>.</a:t>
            </a:r>
          </a:p>
          <a:p>
            <a:pPr defTabSz="914400">
              <a:lnSpc>
                <a:spcPct val="90000"/>
              </a:lnSpc>
              <a:spcBef>
                <a:spcPts val="1000"/>
              </a:spcBef>
              <a:buClr>
                <a:schemeClr val="accent2"/>
              </a:buClr>
            </a:pPr>
            <a:r>
              <a:rPr lang="en-US" sz="1600" dirty="0">
                <a:solidFill>
                  <a:schemeClr val="tx1">
                    <a:lumMod val="85000"/>
                    <a:lumOff val="15000"/>
                  </a:schemeClr>
                </a:solidFill>
              </a:rPr>
              <a:t>Vi </a:t>
            </a:r>
            <a:r>
              <a:rPr lang="en-US" sz="1600" dirty="0" err="1">
                <a:solidFill>
                  <a:schemeClr val="tx1">
                    <a:lumMod val="85000"/>
                    <a:lumOff val="15000"/>
                  </a:schemeClr>
                </a:solidFill>
              </a:rPr>
              <a:t>vil</a:t>
            </a:r>
            <a:r>
              <a:rPr lang="en-US" sz="1600" dirty="0">
                <a:solidFill>
                  <a:schemeClr val="tx1">
                    <a:lumMod val="85000"/>
                    <a:lumOff val="15000"/>
                  </a:schemeClr>
                </a:solidFill>
              </a:rPr>
              <a:t> </a:t>
            </a:r>
            <a:r>
              <a:rPr lang="en-US" sz="1600" dirty="0" err="1">
                <a:solidFill>
                  <a:schemeClr val="tx1">
                    <a:lumMod val="85000"/>
                    <a:lumOff val="15000"/>
                  </a:schemeClr>
                </a:solidFill>
              </a:rPr>
              <a:t>bevisstgjøre</a:t>
            </a:r>
            <a:r>
              <a:rPr lang="en-US" sz="1600" dirty="0">
                <a:solidFill>
                  <a:schemeClr val="tx1">
                    <a:lumMod val="85000"/>
                    <a:lumOff val="15000"/>
                  </a:schemeClr>
                </a:solidFill>
              </a:rPr>
              <a:t> </a:t>
            </a:r>
            <a:r>
              <a:rPr lang="en-US" sz="1600" dirty="0" err="1">
                <a:solidFill>
                  <a:schemeClr val="tx1">
                    <a:lumMod val="85000"/>
                    <a:lumOff val="15000"/>
                  </a:schemeClr>
                </a:solidFill>
              </a:rPr>
              <a:t>barna</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naturens</a:t>
            </a:r>
            <a:r>
              <a:rPr lang="en-US" sz="1600" dirty="0">
                <a:solidFill>
                  <a:schemeClr val="tx1">
                    <a:lumMod val="85000"/>
                    <a:lumOff val="15000"/>
                  </a:schemeClr>
                </a:solidFill>
              </a:rPr>
              <a:t> </a:t>
            </a:r>
            <a:r>
              <a:rPr lang="en-US" sz="1600" dirty="0" err="1">
                <a:solidFill>
                  <a:schemeClr val="tx1">
                    <a:lumMod val="85000"/>
                    <a:lumOff val="15000"/>
                  </a:schemeClr>
                </a:solidFill>
              </a:rPr>
              <a:t>ressurser</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de </a:t>
            </a:r>
            <a:r>
              <a:rPr lang="en-US" sz="1600" dirty="0" err="1">
                <a:solidFill>
                  <a:schemeClr val="tx1">
                    <a:lumMod val="85000"/>
                    <a:lumOff val="15000"/>
                  </a:schemeClr>
                </a:solidFill>
              </a:rPr>
              <a:t>forpliktelser</a:t>
            </a:r>
            <a:r>
              <a:rPr lang="en-US" sz="1600" dirty="0">
                <a:solidFill>
                  <a:schemeClr val="tx1">
                    <a:lumMod val="85000"/>
                    <a:lumOff val="15000"/>
                  </a:schemeClr>
                </a:solidFill>
              </a:rPr>
              <a:t> vi har </a:t>
            </a:r>
            <a:r>
              <a:rPr lang="en-US" sz="1600" dirty="0" err="1">
                <a:solidFill>
                  <a:schemeClr val="tx1">
                    <a:lumMod val="85000"/>
                    <a:lumOff val="15000"/>
                  </a:schemeClr>
                </a:solidFill>
              </a:rPr>
              <a:t>som</a:t>
            </a:r>
            <a:r>
              <a:rPr lang="en-US" sz="1600" dirty="0">
                <a:solidFill>
                  <a:schemeClr val="tx1">
                    <a:lumMod val="85000"/>
                    <a:lumOff val="15000"/>
                  </a:schemeClr>
                </a:solidFill>
              </a:rPr>
              <a:t> </a:t>
            </a:r>
            <a:r>
              <a:rPr lang="en-US" sz="1600" dirty="0" err="1">
                <a:solidFill>
                  <a:schemeClr val="tx1">
                    <a:lumMod val="85000"/>
                    <a:lumOff val="15000"/>
                  </a:schemeClr>
                </a:solidFill>
              </a:rPr>
              <a:t>individer</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jordkloden</a:t>
            </a:r>
            <a:r>
              <a:rPr lang="en-US" sz="1600" dirty="0">
                <a:solidFill>
                  <a:schemeClr val="tx1">
                    <a:lumMod val="85000"/>
                    <a:lumOff val="15000"/>
                  </a:schemeClr>
                </a:solidFill>
              </a:rPr>
              <a:t>. Vi </a:t>
            </a:r>
            <a:r>
              <a:rPr lang="en-US" sz="1600" dirty="0" err="1">
                <a:solidFill>
                  <a:schemeClr val="tx1">
                    <a:lumMod val="85000"/>
                    <a:lumOff val="15000"/>
                  </a:schemeClr>
                </a:solidFill>
              </a:rPr>
              <a:t>vil</a:t>
            </a:r>
            <a:r>
              <a:rPr lang="en-US" sz="1600" dirty="0">
                <a:solidFill>
                  <a:schemeClr val="tx1">
                    <a:lumMod val="85000"/>
                    <a:lumOff val="15000"/>
                  </a:schemeClr>
                </a:solidFill>
              </a:rPr>
              <a:t> </a:t>
            </a:r>
            <a:r>
              <a:rPr lang="en-US" sz="1600" dirty="0" err="1">
                <a:solidFill>
                  <a:schemeClr val="tx1">
                    <a:lumMod val="85000"/>
                    <a:lumOff val="15000"/>
                  </a:schemeClr>
                </a:solidFill>
              </a:rPr>
              <a:t>gi</a:t>
            </a:r>
            <a:r>
              <a:rPr lang="en-US" sz="1600" dirty="0">
                <a:solidFill>
                  <a:schemeClr val="tx1">
                    <a:lumMod val="85000"/>
                    <a:lumOff val="15000"/>
                  </a:schemeClr>
                </a:solidFill>
              </a:rPr>
              <a:t> dem et </a:t>
            </a:r>
            <a:r>
              <a:rPr lang="en-US" sz="1600" dirty="0" err="1">
                <a:solidFill>
                  <a:schemeClr val="tx1">
                    <a:lumMod val="85000"/>
                    <a:lumOff val="15000"/>
                  </a:schemeClr>
                </a:solidFill>
              </a:rPr>
              <a:t>begynnende</a:t>
            </a:r>
            <a:r>
              <a:rPr lang="en-US" sz="1600" dirty="0">
                <a:solidFill>
                  <a:schemeClr val="tx1">
                    <a:lumMod val="85000"/>
                    <a:lumOff val="15000"/>
                  </a:schemeClr>
                </a:solidFill>
              </a:rPr>
              <a:t> </a:t>
            </a:r>
            <a:r>
              <a:rPr lang="en-US" sz="1600" dirty="0" err="1">
                <a:solidFill>
                  <a:schemeClr val="tx1">
                    <a:lumMod val="85000"/>
                    <a:lumOff val="15000"/>
                  </a:schemeClr>
                </a:solidFill>
              </a:rPr>
              <a:t>kompass</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hvordan</a:t>
            </a:r>
            <a:r>
              <a:rPr lang="en-US" sz="1600" dirty="0">
                <a:solidFill>
                  <a:schemeClr val="tx1">
                    <a:lumMod val="85000"/>
                    <a:lumOff val="15000"/>
                  </a:schemeClr>
                </a:solidFill>
              </a:rPr>
              <a:t> vi </a:t>
            </a:r>
            <a:r>
              <a:rPr lang="en-US" sz="1600" dirty="0" err="1">
                <a:solidFill>
                  <a:schemeClr val="tx1">
                    <a:lumMod val="85000"/>
                    <a:lumOff val="15000"/>
                  </a:schemeClr>
                </a:solidFill>
              </a:rPr>
              <a:t>kan</a:t>
            </a:r>
            <a:r>
              <a:rPr lang="en-US" sz="1600" dirty="0">
                <a:solidFill>
                  <a:schemeClr val="tx1">
                    <a:lumMod val="85000"/>
                    <a:lumOff val="15000"/>
                  </a:schemeClr>
                </a:solidFill>
              </a:rPr>
              <a:t> ta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naturressurser</a:t>
            </a:r>
            <a:r>
              <a:rPr lang="en-US" sz="1600" dirty="0">
                <a:solidFill>
                  <a:schemeClr val="tx1">
                    <a:lumMod val="85000"/>
                    <a:lumOff val="15000"/>
                  </a:schemeClr>
                </a:solidFill>
              </a:rPr>
              <a:t> </a:t>
            </a:r>
            <a:r>
              <a:rPr lang="en-US" sz="1600" dirty="0" err="1">
                <a:solidFill>
                  <a:schemeClr val="tx1">
                    <a:lumMod val="85000"/>
                    <a:lumOff val="15000"/>
                  </a:schemeClr>
                </a:solidFill>
              </a:rPr>
              <a:t>og</a:t>
            </a:r>
            <a:r>
              <a:rPr lang="en-US" sz="1600" dirty="0">
                <a:solidFill>
                  <a:schemeClr val="tx1">
                    <a:lumMod val="85000"/>
                    <a:lumOff val="15000"/>
                  </a:schemeClr>
                </a:solidFill>
              </a:rPr>
              <a:t> </a:t>
            </a:r>
            <a:r>
              <a:rPr lang="en-US" sz="1600" dirty="0" err="1">
                <a:solidFill>
                  <a:schemeClr val="tx1">
                    <a:lumMod val="85000"/>
                    <a:lumOff val="15000"/>
                  </a:schemeClr>
                </a:solidFill>
              </a:rPr>
              <a:t>hvordan</a:t>
            </a:r>
            <a:r>
              <a:rPr lang="en-US" sz="1600" dirty="0">
                <a:solidFill>
                  <a:schemeClr val="tx1">
                    <a:lumMod val="85000"/>
                    <a:lumOff val="15000"/>
                  </a:schemeClr>
                </a:solidFill>
              </a:rPr>
              <a:t> vi </a:t>
            </a:r>
            <a:r>
              <a:rPr lang="en-US" sz="1600" dirty="0" err="1">
                <a:solidFill>
                  <a:schemeClr val="tx1">
                    <a:lumMod val="85000"/>
                    <a:lumOff val="15000"/>
                  </a:schemeClr>
                </a:solidFill>
              </a:rPr>
              <a:t>kan</a:t>
            </a:r>
            <a:r>
              <a:rPr lang="en-US" sz="1600" dirty="0">
                <a:solidFill>
                  <a:schemeClr val="tx1">
                    <a:lumMod val="85000"/>
                    <a:lumOff val="15000"/>
                  </a:schemeClr>
                </a:solidFill>
              </a:rPr>
              <a:t> ta </a:t>
            </a:r>
            <a:r>
              <a:rPr lang="en-US" sz="1600" dirty="0" err="1">
                <a:solidFill>
                  <a:schemeClr val="tx1">
                    <a:lumMod val="85000"/>
                    <a:lumOff val="15000"/>
                  </a:schemeClr>
                </a:solidFill>
              </a:rPr>
              <a:t>vare</a:t>
            </a:r>
            <a:r>
              <a:rPr lang="en-US" sz="1600" dirty="0">
                <a:solidFill>
                  <a:schemeClr val="tx1">
                    <a:lumMod val="85000"/>
                    <a:lumOff val="15000"/>
                  </a:schemeClr>
                </a:solidFill>
              </a:rPr>
              <a:t> </a:t>
            </a:r>
            <a:r>
              <a:rPr lang="en-US" sz="1600" dirty="0" err="1">
                <a:solidFill>
                  <a:schemeClr val="tx1">
                    <a:lumMod val="85000"/>
                    <a:lumOff val="15000"/>
                  </a:schemeClr>
                </a:solidFill>
              </a:rPr>
              <a:t>på</a:t>
            </a:r>
            <a:r>
              <a:rPr lang="en-US" sz="1600" dirty="0">
                <a:solidFill>
                  <a:schemeClr val="tx1">
                    <a:lumMod val="85000"/>
                    <a:lumOff val="15000"/>
                  </a:schemeClr>
                </a:solidFill>
              </a:rPr>
              <a:t> </a:t>
            </a:r>
            <a:r>
              <a:rPr lang="en-US" sz="1600" dirty="0" err="1">
                <a:solidFill>
                  <a:schemeClr val="tx1">
                    <a:lumMod val="85000"/>
                    <a:lumOff val="15000"/>
                  </a:schemeClr>
                </a:solidFill>
              </a:rPr>
              <a:t>vår</a:t>
            </a:r>
            <a:r>
              <a:rPr lang="en-US" sz="1600" dirty="0">
                <a:solidFill>
                  <a:schemeClr val="tx1">
                    <a:lumMod val="85000"/>
                    <a:lumOff val="15000"/>
                  </a:schemeClr>
                </a:solidFill>
              </a:rPr>
              <a:t> </a:t>
            </a:r>
            <a:r>
              <a:rPr lang="en-US" sz="1600" dirty="0" err="1">
                <a:solidFill>
                  <a:schemeClr val="tx1">
                    <a:lumMod val="85000"/>
                    <a:lumOff val="15000"/>
                  </a:schemeClr>
                </a:solidFill>
              </a:rPr>
              <a:t>egen</a:t>
            </a:r>
            <a:r>
              <a:rPr lang="en-US" sz="1600" dirty="0">
                <a:solidFill>
                  <a:schemeClr val="tx1">
                    <a:lumMod val="85000"/>
                    <a:lumOff val="15000"/>
                  </a:schemeClr>
                </a:solidFill>
              </a:rPr>
              <a:t> </a:t>
            </a:r>
            <a:r>
              <a:rPr lang="en-US" sz="1600" dirty="0" err="1">
                <a:solidFill>
                  <a:schemeClr val="tx1">
                    <a:lumMod val="85000"/>
                    <a:lumOff val="15000"/>
                  </a:schemeClr>
                </a:solidFill>
              </a:rPr>
              <a:t>eksistens</a:t>
            </a:r>
            <a:r>
              <a:rPr lang="en-US" sz="1600" dirty="0">
                <a:solidFill>
                  <a:schemeClr val="tx1">
                    <a:lumMod val="85000"/>
                    <a:lumOff val="15000"/>
                  </a:schemeClr>
                </a:solidFill>
              </a:rPr>
              <a:t>.</a:t>
            </a:r>
          </a:p>
          <a:p>
            <a:pPr indent="-228600" defTabSz="914400">
              <a:lnSpc>
                <a:spcPct val="90000"/>
              </a:lnSpc>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p:txBody>
      </p:sp>
      <p:pic>
        <p:nvPicPr>
          <p:cNvPr id="4" name="Grafikk 3" descr="Åpen hånd med plante kontur">
            <a:extLst>
              <a:ext uri="{FF2B5EF4-FFF2-40B4-BE49-F238E27FC236}">
                <a16:creationId xmlns:a16="http://schemas.microsoft.com/office/drawing/2014/main" id="{BABB8DF8-6349-EF42-9B74-12ACA1D852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0953" y="208845"/>
            <a:ext cx="1281289" cy="1281289"/>
          </a:xfrm>
          <a:prstGeom prst="rect">
            <a:avLst/>
          </a:prstGeom>
        </p:spPr>
      </p:pic>
      <p:sp>
        <p:nvSpPr>
          <p:cNvPr id="5" name="Rektangel 4">
            <a:extLst>
              <a:ext uri="{FF2B5EF4-FFF2-40B4-BE49-F238E27FC236}">
                <a16:creationId xmlns:a16="http://schemas.microsoft.com/office/drawing/2014/main" id="{99DEA9E2-0BE8-4847-A4FA-97C7F90BD06D}"/>
              </a:ext>
            </a:extLst>
          </p:cNvPr>
          <p:cNvSpPr/>
          <p:nvPr/>
        </p:nvSpPr>
        <p:spPr>
          <a:xfrm>
            <a:off x="1130675" y="611958"/>
            <a:ext cx="6400278" cy="923330"/>
          </a:xfrm>
          <a:prstGeom prst="rect">
            <a:avLst/>
          </a:prstGeom>
          <a:noFill/>
          <a:ln>
            <a:noFill/>
          </a:ln>
        </p:spPr>
        <p:txBody>
          <a:bodyPr wrap="none" lIns="91440" tIns="45720" rIns="91440" bIns="45720">
            <a:spAutoFit/>
          </a:bodyPr>
          <a:lstStyle/>
          <a:p>
            <a:pPr algn="ctr"/>
            <a:r>
              <a:rPr lang="en-US" sz="5400" b="1" dirty="0" err="1">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latin typeface="Arial Rounded MT Bold" panose="020F0704030504030204" pitchFamily="34" charset="77"/>
              </a:rPr>
              <a:t>Miljø</a:t>
            </a:r>
            <a:r>
              <a:rPr lang="en-US" sz="5400" b="1" dirty="0">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latin typeface="Arial Rounded MT Bold" panose="020F0704030504030204" pitchFamily="34" charset="77"/>
              </a:rPr>
              <a:t> </a:t>
            </a:r>
            <a:r>
              <a:rPr lang="en-US" sz="5400" b="1" dirty="0" err="1">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latin typeface="Arial Rounded MT Bold" panose="020F0704030504030204" pitchFamily="34" charset="77"/>
              </a:rPr>
              <a:t>og</a:t>
            </a:r>
            <a:r>
              <a:rPr lang="en-US" sz="5400" b="1" dirty="0">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latin typeface="Arial Rounded MT Bold" panose="020F0704030504030204" pitchFamily="34" charset="77"/>
              </a:rPr>
              <a:t> </a:t>
            </a:r>
            <a:r>
              <a:rPr lang="en-US" sz="5400" b="1" dirty="0" err="1">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latin typeface="Arial Rounded MT Bold" panose="020F0704030504030204" pitchFamily="34" charset="77"/>
              </a:rPr>
              <a:t>bærekraft</a:t>
            </a:r>
            <a:endParaRPr lang="nb-NO" sz="5400" b="1" dirty="0">
              <a:ln w="12700">
                <a:solidFill>
                  <a:schemeClr val="accent3">
                    <a:lumMod val="50000"/>
                  </a:schemeClr>
                </a:solidFill>
                <a:prstDash val="solid"/>
              </a:ln>
              <a:solidFill>
                <a:schemeClr val="accent6">
                  <a:lumMod val="60000"/>
                  <a:lumOff val="40000"/>
                </a:schemeClr>
              </a:solidFill>
              <a:effectLst>
                <a:innerShdw blurRad="177800">
                  <a:schemeClr val="accent3">
                    <a:lumMod val="50000"/>
                  </a:schemeClr>
                </a:innerShdw>
              </a:effectLst>
            </a:endParaRPr>
          </a:p>
        </p:txBody>
      </p:sp>
    </p:spTree>
    <p:extLst>
      <p:ext uri="{BB962C8B-B14F-4D97-AF65-F5344CB8AC3E}">
        <p14:creationId xmlns:p14="http://schemas.microsoft.com/office/powerpoint/2010/main" val="160547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EF9C68-685E-D641-BE2E-EB37DE39D3CA}"/>
              </a:ext>
            </a:extLst>
          </p:cNvPr>
          <p:cNvSpPr/>
          <p:nvPr/>
        </p:nvSpPr>
        <p:spPr>
          <a:xfrm>
            <a:off x="2562629" y="423974"/>
            <a:ext cx="567591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b-NO" sz="5400" b="1" cap="none" spc="0" dirty="0">
                <a:ln>
                  <a:solidFill>
                    <a:srgbClr val="549E62"/>
                  </a:solidFill>
                </a:ln>
                <a:solidFill>
                  <a:schemeClr val="accent1">
                    <a:lumMod val="60000"/>
                    <a:lumOff val="40000"/>
                  </a:schemeClr>
                </a:solidFill>
                <a:effectLst/>
              </a:rPr>
              <a:t>Psykososialt arbeid</a:t>
            </a:r>
          </a:p>
        </p:txBody>
      </p:sp>
      <p:sp>
        <p:nvSpPr>
          <p:cNvPr id="7" name="Hjerte 6">
            <a:extLst>
              <a:ext uri="{FF2B5EF4-FFF2-40B4-BE49-F238E27FC236}">
                <a16:creationId xmlns:a16="http://schemas.microsoft.com/office/drawing/2014/main" id="{B86854B7-ED0F-5E4B-BE70-7D0CB0ADF9C6}"/>
              </a:ext>
            </a:extLst>
          </p:cNvPr>
          <p:cNvSpPr/>
          <p:nvPr/>
        </p:nvSpPr>
        <p:spPr>
          <a:xfrm>
            <a:off x="327379" y="171692"/>
            <a:ext cx="1907821" cy="1715911"/>
          </a:xfrm>
          <a:prstGeom prst="hear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E92E842E-421C-A842-95B8-8F90E3989694}"/>
              </a:ext>
            </a:extLst>
          </p:cNvPr>
          <p:cNvSpPr txBox="1"/>
          <p:nvPr/>
        </p:nvSpPr>
        <p:spPr>
          <a:xfrm>
            <a:off x="492217" y="562474"/>
            <a:ext cx="1742983" cy="646331"/>
          </a:xfrm>
          <a:prstGeom prst="rect">
            <a:avLst/>
          </a:prstGeom>
          <a:noFill/>
        </p:spPr>
        <p:txBody>
          <a:bodyPr wrap="square" rtlCol="0">
            <a:spAutoFit/>
          </a:bodyPr>
          <a:lstStyle/>
          <a:p>
            <a:r>
              <a:rPr lang="nb-NO" sz="1200"/>
              <a:t>I Davinas er vi opptatte av å ta vare på hverandre – både små og store!</a:t>
            </a:r>
          </a:p>
        </p:txBody>
      </p:sp>
      <p:sp>
        <p:nvSpPr>
          <p:cNvPr id="8" name="TekstSylinder 7">
            <a:extLst>
              <a:ext uri="{FF2B5EF4-FFF2-40B4-BE49-F238E27FC236}">
                <a16:creationId xmlns:a16="http://schemas.microsoft.com/office/drawing/2014/main" id="{0976F696-0CF6-9945-AC3E-A7A397348CF2}"/>
              </a:ext>
            </a:extLst>
          </p:cNvPr>
          <p:cNvSpPr txBox="1"/>
          <p:nvPr/>
        </p:nvSpPr>
        <p:spPr>
          <a:xfrm>
            <a:off x="636147" y="2048209"/>
            <a:ext cx="7871705" cy="4247317"/>
          </a:xfrm>
          <a:prstGeom prst="rect">
            <a:avLst/>
          </a:prstGeom>
          <a:noFill/>
        </p:spPr>
        <p:txBody>
          <a:bodyPr wrap="square" rtlCol="0">
            <a:spAutoFit/>
          </a:bodyPr>
          <a:lstStyle/>
          <a:p>
            <a:r>
              <a:rPr lang="nb-NO" dirty="0"/>
              <a:t>Vi jobber kontinuerlig med å fremme gode holdninger hos barna og hos hverandre. Det er en fast del av barnehavens arbeid hvert år. </a:t>
            </a:r>
          </a:p>
          <a:p>
            <a:r>
              <a:rPr lang="nb-NO" dirty="0"/>
              <a:t>En god psykisk helse er et viktig fundament for å mestre livet og dets utfordringer på en bra måte. Å arbeide for at alle kan ha god helse og livskvalitet er en menneskerettslig forpliktelse, og denne plikten er nedfelt i Grunnloven. </a:t>
            </a:r>
          </a:p>
          <a:p>
            <a:r>
              <a:rPr lang="nb-NO" dirty="0"/>
              <a:t>Vi vil trekke inn mat, aktivitet og helse og gi barna et innblikk i faktorene som spiller en rolle i hvordan vi kan ha det bra med oss selv og sammen med andre.</a:t>
            </a:r>
          </a:p>
          <a:p>
            <a:r>
              <a:rPr lang="nb-NO" dirty="0"/>
              <a:t>Dette skal vi videre knytte sammen med det fysiske miljøet og hvordan vi behandler og viser respekt for naturen og miljøet rundt oss. </a:t>
            </a:r>
          </a:p>
          <a:p>
            <a:r>
              <a:rPr lang="nb-NO" dirty="0"/>
              <a:t>Vi ønsker at de formative årene i barnehagen skal gi et godt grunnlag for videre dannelse og livsmestring.</a:t>
            </a:r>
          </a:p>
          <a:p>
            <a:r>
              <a:rPr lang="nb-NO" dirty="0"/>
              <a:t>Vi vil være der for, og sammen med, barna på deres reise, for å veilede, hjelpe og støtte dem når de trenger det. Vi skal kjenne dem så godt at vi kan tilrettelegge for gode opplevelser, også når livet går i motbakke. Vi skal være trygge og omsorgsfulle voksne med tydelige rammer. Da vet vi at barna blomstrer 🌻</a:t>
            </a:r>
          </a:p>
        </p:txBody>
      </p:sp>
    </p:spTree>
    <p:extLst>
      <p:ext uri="{BB962C8B-B14F-4D97-AF65-F5344CB8AC3E}">
        <p14:creationId xmlns:p14="http://schemas.microsoft.com/office/powerpoint/2010/main" val="383336984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194837</TotalTime>
  <Words>3133</Words>
  <Application>Microsoft Macintosh PowerPoint</Application>
  <PresentationFormat>Skjermfremvisning (4:3)</PresentationFormat>
  <Paragraphs>224</Paragraphs>
  <Slides>28</Slides>
  <Notes>1</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28</vt:i4>
      </vt:variant>
    </vt:vector>
  </HeadingPairs>
  <TitlesOfParts>
    <vt:vector size="39" baseType="lpstr">
      <vt:lpstr>Arial Unicode MS</vt:lpstr>
      <vt:lpstr>Aldhabi</vt:lpstr>
      <vt:lpstr>Andale Mono</vt:lpstr>
      <vt:lpstr>Angsana New</vt:lpstr>
      <vt:lpstr>Apple Chancery</vt:lpstr>
      <vt:lpstr>Arial</vt:lpstr>
      <vt:lpstr>Arial Rounded MT Bold</vt:lpstr>
      <vt:lpstr>Calibri</vt:lpstr>
      <vt:lpstr>Calibri Light</vt:lpstr>
      <vt:lpstr>Wingdings</vt:lpstr>
      <vt:lpstr>Office-tema</vt:lpstr>
      <vt:lpstr>Årsplan for Davinas barnehave 2025-2026</vt:lpstr>
      <vt:lpstr>Maria Montessori</vt:lpstr>
      <vt:lpstr>Barnehagens formål og innhold</vt:lpstr>
      <vt:lpstr>Hva er en årsplan?  </vt:lpstr>
      <vt:lpstr>Om Davinas barnehave</vt:lpstr>
      <vt:lpstr> </vt:lpstr>
      <vt:lpstr>PowerPoint-presentasjon</vt:lpstr>
      <vt:lpstr>PowerPoint-presentasjon</vt:lpstr>
      <vt:lpstr>PowerPoint-presentasjon</vt:lpstr>
      <vt:lpstr>PowerPoint-presentasjon</vt:lpstr>
      <vt:lpstr>PowerPoint-presentasjon</vt:lpstr>
      <vt:lpstr>PowerPoint-presentasjon</vt:lpstr>
      <vt:lpstr>OSLO</vt:lpstr>
      <vt:lpstr>Villa Eckbo</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Davinas barnehave </dc:title>
  <dc:creator>Mie Talén</dc:creator>
  <cp:lastModifiedBy>Anne-Marie Talén</cp:lastModifiedBy>
  <cp:revision>66</cp:revision>
  <cp:lastPrinted>2022-09-07T13:01:00Z</cp:lastPrinted>
  <dcterms:created xsi:type="dcterms:W3CDTF">2019-10-21T09:19:05Z</dcterms:created>
  <dcterms:modified xsi:type="dcterms:W3CDTF">2025-11-04T13:13:45Z</dcterms:modified>
</cp:coreProperties>
</file>